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9" r:id="rId2"/>
    <p:sldId id="315" r:id="rId3"/>
    <p:sldId id="419" r:id="rId4"/>
    <p:sldId id="395" r:id="rId5"/>
    <p:sldId id="444" r:id="rId6"/>
    <p:sldId id="442" r:id="rId7"/>
    <p:sldId id="443" r:id="rId8"/>
    <p:sldId id="445" r:id="rId9"/>
    <p:sldId id="396" r:id="rId10"/>
    <p:sldId id="398" r:id="rId11"/>
    <p:sldId id="399" r:id="rId12"/>
    <p:sldId id="400" r:id="rId13"/>
    <p:sldId id="401" r:id="rId14"/>
    <p:sldId id="429" r:id="rId15"/>
    <p:sldId id="430" r:id="rId16"/>
    <p:sldId id="431" r:id="rId17"/>
    <p:sldId id="432" r:id="rId18"/>
    <p:sldId id="397" r:id="rId19"/>
    <p:sldId id="420" r:id="rId20"/>
    <p:sldId id="446" r:id="rId21"/>
    <p:sldId id="402" r:id="rId22"/>
    <p:sldId id="407" r:id="rId23"/>
    <p:sldId id="408" r:id="rId24"/>
    <p:sldId id="409" r:id="rId25"/>
    <p:sldId id="411" r:id="rId26"/>
    <p:sldId id="413" r:id="rId27"/>
    <p:sldId id="437" r:id="rId28"/>
    <p:sldId id="438" r:id="rId29"/>
    <p:sldId id="412" r:id="rId30"/>
    <p:sldId id="414" r:id="rId31"/>
    <p:sldId id="410" r:id="rId32"/>
    <p:sldId id="422" r:id="rId33"/>
    <p:sldId id="423" r:id="rId34"/>
    <p:sldId id="427" r:id="rId35"/>
    <p:sldId id="424" r:id="rId36"/>
    <p:sldId id="426" r:id="rId37"/>
    <p:sldId id="425" r:id="rId38"/>
    <p:sldId id="428" r:id="rId39"/>
    <p:sldId id="415" r:id="rId40"/>
    <p:sldId id="416" r:id="rId41"/>
    <p:sldId id="440" r:id="rId42"/>
    <p:sldId id="447" r:id="rId43"/>
  </p:sldIdLst>
  <p:sldSz cx="9144000" cy="5143500" type="screen16x9"/>
  <p:notesSz cx="6858000" cy="9144000"/>
  <p:custDataLst>
    <p:tags r:id="rId45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3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9"/>
    <a:srgbClr val="EA045C"/>
    <a:srgbClr val="FA4147"/>
    <a:srgbClr val="2B2B2B"/>
    <a:srgbClr val="AE3139"/>
    <a:srgbClr val="5B8CC7"/>
    <a:srgbClr val="FB8C2F"/>
    <a:srgbClr val="FF7021"/>
    <a:srgbClr val="FD5D00"/>
    <a:srgbClr val="155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 autoAdjust="0"/>
    <p:restoredTop sz="96314" autoAdjust="0"/>
  </p:normalViewPr>
  <p:slideViewPr>
    <p:cSldViewPr>
      <p:cViewPr varScale="1">
        <p:scale>
          <a:sx n="138" d="100"/>
          <a:sy n="138" d="100"/>
        </p:scale>
        <p:origin x="1206" y="120"/>
      </p:cViewPr>
      <p:guideLst>
        <p:guide orient="horz" pos="1620"/>
        <p:guide pos="2880"/>
        <p:guide pos="158"/>
        <p:guide pos="5602"/>
        <p:guide pos="34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57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CB773-35B0-4E20-AC78-3B098412549D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967EE-9FC9-4A40-9F37-B0BEB7914B3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%E6%97%B6%E5%9F%9F&amp;spm=1001.2101.3001.702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时域图：表现的是一段音频在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一段时间内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音量的变化，其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横轴是时间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方向，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纵轴是振幅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方向。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波形实质上是将各个频率的波形叠加在了一起（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波形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各频率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不同幅值和相位的简单正弦波复合叠加得到的。）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频谱图：表现的是一段音频在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某一时刻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各个频率的音量的高低，其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横轴是频率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方向，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纵轴为振幅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方向。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声音信号本是一维的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时域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信号，直观上很难看出频率变化规律。如果通过傅里叶变换把它变到频域上，虽然可以看出信号的频率分布，但是丢失了时域信息，无法看出频率分布随时间的变化。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04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声音信号是一维信号，直观上只能看到时域信息，不能看到频域信息。通过傅里叶变换</a:t>
            </a:r>
            <a:r>
              <a:rPr lang="en-US" altLang="zh-CN" dirty="0"/>
              <a:t>(</a:t>
            </a:r>
            <a:r>
              <a:rPr lang="en-GB" altLang="zh-CN" dirty="0"/>
              <a:t>FT)</a:t>
            </a:r>
            <a:r>
              <a:rPr lang="zh-CN" altLang="en-US" dirty="0"/>
              <a:t>可以变换到频域，但是丢失了时域信息，无法看到时频关系。声谱图是声音或其他信号的频率随时间变化时的频谱（</a:t>
            </a:r>
            <a:r>
              <a:rPr lang="en-GB" altLang="zh-CN" dirty="0"/>
              <a:t>spectrum</a:t>
            </a:r>
            <a:r>
              <a:rPr lang="zh-CN" altLang="en-GB" dirty="0"/>
              <a:t>）</a:t>
            </a:r>
            <a:r>
              <a:rPr lang="zh-CN" altLang="en-US" dirty="0"/>
              <a:t>的一种直观表示。</a:t>
            </a:r>
            <a:endParaRPr lang="en-US" altLang="zh-CN" dirty="0"/>
          </a:p>
          <a:p>
            <a:r>
              <a:rPr lang="zh-CN" altLang="en-US"/>
              <a:t>把一段长信号分帧、加窗，再对每一帧做快速傅里叶变换</a:t>
            </a:r>
            <a:r>
              <a:rPr lang="zh-CN" altLang="en"/>
              <a:t>，</a:t>
            </a:r>
            <a:r>
              <a:rPr lang="zh-CN" altLang="en-US"/>
              <a:t>最后把每一帧的结果沿另一个维度堆叠起来，得到类似于一幅图的二维信号形式。</a:t>
            </a:r>
            <a:endParaRPr lang="en-US" altLang="zh-CN"/>
          </a:p>
          <a:p>
            <a:endParaRPr kumimoji="1" lang="en-US" altLang="zh-CN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分帧：语音信号是不稳定的时变信号，但为了便于处理，我们假设在一个很短的时间内，如</a:t>
            </a:r>
            <a:r>
              <a:rPr lang="en-US" altLang="zh-CN" dirty="0"/>
              <a:t>20-40</a:t>
            </a:r>
            <a:r>
              <a:rPr lang="en-GB" altLang="zh-CN" dirty="0" err="1"/>
              <a:t>ms</a:t>
            </a:r>
            <a:r>
              <a:rPr lang="zh-CN" altLang="en-US" dirty="0"/>
              <a:t>内为一个稳定的系统，也就是</a:t>
            </a:r>
            <a:r>
              <a:rPr lang="en-US" altLang="zh-CN" dirty="0"/>
              <a:t>1</a:t>
            </a:r>
            <a:r>
              <a:rPr lang="zh-CN" altLang="en-US" dirty="0"/>
              <a:t>帧。但是我们不能简单平均分割语音，相邻的帧之间需要有一定的重合。我们通常以</a:t>
            </a:r>
            <a:r>
              <a:rPr lang="en-US" altLang="zh-CN" dirty="0"/>
              <a:t>25</a:t>
            </a:r>
            <a:r>
              <a:rPr lang="en-GB" altLang="zh-CN" dirty="0" err="1"/>
              <a:t>ms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帧，帧移为</a:t>
            </a:r>
            <a:r>
              <a:rPr lang="en-US" altLang="zh-CN" dirty="0"/>
              <a:t>10</a:t>
            </a:r>
            <a:r>
              <a:rPr lang="en-GB" altLang="zh-CN" dirty="0" err="1"/>
              <a:t>ms</a:t>
            </a:r>
            <a:r>
              <a:rPr lang="zh-CN" altLang="en-GB" dirty="0"/>
              <a:t>，</a:t>
            </a:r>
            <a:r>
              <a:rPr lang="zh-CN" altLang="en-US" dirty="0"/>
              <a:t>因此</a:t>
            </a:r>
            <a:r>
              <a:rPr lang="en-US" altLang="zh-CN" dirty="0"/>
              <a:t>1</a:t>
            </a:r>
            <a:r>
              <a:rPr lang="zh-CN" altLang="en-US" dirty="0"/>
              <a:t>秒的信号会有</a:t>
            </a:r>
            <a:r>
              <a:rPr lang="en-US" altLang="zh-CN" dirty="0"/>
              <a:t>10</a:t>
            </a:r>
            <a:r>
              <a:rPr lang="zh-CN" altLang="en-US" dirty="0"/>
              <a:t>帧。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773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我们先将其中一帧语音的频谱通过坐标表示出来，如上图左。现在我们将左边的频谱旋转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度。得到中间的图。然后把这些幅度映射到一个灰度级表示（也可以理解为将连续的幅度量化为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个量化值？），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表示黑，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表示白色。幅度值越大，相应的区域越黑。这样就得到了最右边的图。那为什么要这样呢？为的是增加时间这个维度，这样就可以显示一段语音而不是一帧语音的频谱，而且可以直观的看到静态和动态的信息。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这样我们会得到一个随着时间变化的频谱图，这个就是描述语音信号的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spectrogram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声谱图。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01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这样我们会得到一个随着时间变化的频谱图，这个就是描述语音信号的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spectrogram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声谱图。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3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Librosa.stft</a:t>
            </a:r>
            <a:r>
              <a:rPr kumimoji="1" lang="zh-CN" altLang="en-US" dirty="0"/>
              <a:t> 对波形数据进行短时傅里叶变换，</a:t>
            </a:r>
            <a:endParaRPr kumimoji="1"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 </a:t>
            </a:r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librosa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库做短时傅立叶变换（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STFT</a:t>
            </a:r>
            <a:r>
              <a:rPr lang="zh-CN" alt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kumimoji="1" lang="zh-CN" altLang="en-US" dirty="0"/>
              <a:t>即对每一帧做傅里叶变化，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STFT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能够返回一个复数矩阵，使得：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复数的实部：</a:t>
            </a:r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np.abs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(D(</a:t>
            </a:r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f,t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为频率的振幅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复数的虚部：</a:t>
            </a:r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np.angle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(D(</a:t>
            </a:r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f,t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为频率的相位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声谱图只考虑振幅，</a:t>
            </a:r>
            <a:endParaRPr kumimoji="1" lang="en-US" altLang="zh-CN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利用</a:t>
            </a:r>
            <a:r>
              <a:rPr kumimoji="1" lang="en-US" altLang="zh-CN" dirty="0" err="1"/>
              <a:t>librosa.display.specshow</a:t>
            </a:r>
            <a:r>
              <a:rPr kumimoji="1" lang="en-US" altLang="zh-CN" dirty="0"/>
              <a:t>()</a:t>
            </a:r>
            <a:r>
              <a:rPr kumimoji="1" lang="zh-CN" altLang="en-US" dirty="0"/>
              <a:t>绘制声谱图</a:t>
            </a:r>
            <a:endParaRPr kumimoji="1" lang="en-US" altLang="zh-CN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横轴表示帧数，纵轴表示频率  颜色表示每个频率上能量。</a:t>
            </a:r>
            <a:endParaRPr kumimoji="1" lang="en-US" altLang="zh-CN" dirty="0"/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声谱图中颜色深的地方就是频谱图中的峰值（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共振峰</a:t>
            </a:r>
            <a:r>
              <a:rPr lang="en" altLang="zh-CN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formants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，通过观察共振峰和它们的转变可以更好的识别声音。</a:t>
            </a:r>
            <a:r>
              <a:rPr lang="zh-CN" alt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共振峰就是携带了声音的辨识属性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（就是个人身份证一样）。所以它特别重要。用它就可以识别不同的声音。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38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如图，横轴表示时间，纵轴表示声音的波幅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原始的频谱由两部分组成：包络和频谱的细节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由上面这个图我们可以看到，包络是主要是低频成分（这时候需要转变思维，这时候的横轴就不要看成是频率了，咱们可以看成时间），我们把它看成是一个每秒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个周期的正弦信号。这样我们在伪坐标轴上面的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Hz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的地方给它一个峰值。而频谱的细节部分主要是高频。我们把它看成是一个每秒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个周期的正弦信号。这样我们在伪坐标轴上面的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Hz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的地方给它一个峰值。把它俩叠加起来就是原来的频谱信号了。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为什么要取对数？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人类的发声系统发出的信号是由基音信息与声道信息卷积而成。记作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卷积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v"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经过语谱图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变换后，卷积变成了乘法。即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FFT(s)*FFT(v)"</a:t>
            </a:r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取对数后，乘法变成了加法。即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Log(FFT(s))+Log(FFT(v))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把卷积信号转换成加性信号，这就是取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FFT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和对数的原因。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在实际中咱们已经知道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X[k]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所以我们可以得到了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x[k]</a:t>
            </a:r>
            <a:r>
              <a:rPr lang="zh-CN" altLang="e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那么由图可以知道，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h[k]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x[k]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的低频部分，那么我们将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x[k]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通过一个低通滤波器就可以得到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h[k]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，也就是频谱的包络。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x[k]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实际上就是倒谱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Cepstrum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。而我们所关心的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h[k]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就是倒谱的低频部分。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h[k]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描述了频谱的包络，它在语音识别中被广泛用于描述特征。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900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）去掉第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维，因为第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维只是取对数后的均值，并不包含任何信息。</a:t>
            </a: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）去掉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13-24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维，因为</a:t>
            </a:r>
            <a:r>
              <a:rPr lang="en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DCT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本身就是用来去相关的，而太高频的成分信息基本为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，因此可以去掉。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DCT</a:t>
            </a:r>
            <a:r>
              <a:rPr kumimoji="1" lang="zh-CN" altLang="en-US" dirty="0"/>
              <a:t>类似离散傅里叶变换，但</a:t>
            </a:r>
            <a:r>
              <a:rPr kumimoji="1" lang="en-US" altLang="zh-CN" dirty="0"/>
              <a:t>DCT</a:t>
            </a:r>
            <a:r>
              <a:rPr kumimoji="1" lang="zh-CN" altLang="en-US" dirty="0"/>
              <a:t>变换后只有实部和虚部。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703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79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如图，横轴表示时间，纵轴表示声音的波幅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63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钢琴、弦乐器、风琴、长笛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49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librosa.zero_crossings</a:t>
            </a:r>
            <a:r>
              <a:rPr kumimoji="1" lang="zh-CN" altLang="en-US" dirty="0"/>
              <a:t> 返回一个布尔数组，波形上每个过零的点记为</a:t>
            </a:r>
            <a:r>
              <a:rPr kumimoji="1" lang="en-US" altLang="zh-CN" dirty="0"/>
              <a:t>True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蓝色是波形图，红色是频谱质心曲线</a:t>
            </a:r>
            <a:r>
              <a:rPr kumimoji="1" lang="en-US" altLang="zh-CN" dirty="0"/>
              <a:t>,</a:t>
            </a:r>
            <a:r>
              <a:rPr kumimoji="1" lang="zh-CN" altLang="en-US" dirty="0"/>
              <a:t>表示每一帧的频谱质心。</a:t>
            </a:r>
            <a:endParaRPr kumimoji="1" lang="en-US" altLang="zh-CN" dirty="0"/>
          </a:p>
          <a:p>
            <a:r>
              <a:rPr lang="zh-CN" altLang="en-US" dirty="0"/>
              <a:t>在主观感知领域，谱质心描述了声音的明亮度，具有阴暗、低沉品质的声音倾向有较多低频内容，谱质心相对较低，具有明亮、欢快品质的多数集中在高频，谱质心相对较高。该参数常用于对乐器声色的分析研究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如图，灰蓝色的是波形图，亮蓝色的是声谱衰减曲线，表示每一帧中能量占比小于</a:t>
            </a:r>
            <a:r>
              <a:rPr kumimoji="1" lang="en-US" altLang="zh-CN" dirty="0"/>
              <a:t>85%</a:t>
            </a:r>
            <a:r>
              <a:rPr kumimoji="1" lang="zh-CN" altLang="en-US" dirty="0"/>
              <a:t>的频率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0967EE-9FC9-4A40-9F37-B0BEB7914B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5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113183" y="340471"/>
            <a:ext cx="6917634" cy="4586804"/>
          </a:xfrm>
          <a:prstGeom prst="rect">
            <a:avLst/>
          </a:prstGeom>
        </p:spPr>
      </p:pic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102910" y="2345003"/>
            <a:ext cx="4927908" cy="4570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8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TITLE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3102910" y="2961879"/>
            <a:ext cx="4927908" cy="25613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PRESENTATION SUB TITLE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-1"/>
            <a:ext cx="8577470" cy="5143501"/>
          </a:xfrm>
          <a:prstGeom prst="rect">
            <a:avLst/>
          </a:prstGeom>
        </p:spPr>
      </p:pic>
      <p:sp>
        <p:nvSpPr>
          <p:cNvPr id="3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008112" y="883314"/>
            <a:ext cx="2123728" cy="642919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2000" b="1" kern="1200" baseline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4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3779912" y="891706"/>
            <a:ext cx="4392488" cy="2472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01. CONTENTS TITLE</a:t>
            </a:r>
            <a:endParaRPr lang="ko-KR" altLang="en-US"/>
          </a:p>
        </p:txBody>
      </p:sp>
      <p:sp>
        <p:nvSpPr>
          <p:cNvPr id="5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3779912" y="1851670"/>
            <a:ext cx="4392488" cy="2472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02. CONTENTS TITLE</a:t>
            </a:r>
            <a:endParaRPr lang="ko-KR" altLang="en-US"/>
          </a:p>
        </p:txBody>
      </p:sp>
      <p:sp>
        <p:nvSpPr>
          <p:cNvPr id="6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3779912" y="2772708"/>
            <a:ext cx="4392488" cy="2472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03. CONTENTS TITLE</a:t>
            </a:r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4130013" y="1190997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01-1. CONTENTS SUB TITLE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 hasCustomPrompt="1"/>
          </p:nvPr>
        </p:nvSpPr>
        <p:spPr>
          <a:xfrm>
            <a:off x="4130013" y="1427303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01-2. CONTENTS SUB TITLE</a:t>
            </a:r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6" hasCustomPrompt="1"/>
          </p:nvPr>
        </p:nvSpPr>
        <p:spPr>
          <a:xfrm>
            <a:off x="4130013" y="2141614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02-1. CONTENTS SUB TITLE</a:t>
            </a:r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7" hasCustomPrompt="1"/>
          </p:nvPr>
        </p:nvSpPr>
        <p:spPr>
          <a:xfrm>
            <a:off x="4130013" y="2377920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02-2. CONTENTS SUB TITLE</a:t>
            </a:r>
            <a:endParaRPr lang="ko-KR" altLang="en-US"/>
          </a:p>
        </p:txBody>
      </p:sp>
      <p:sp>
        <p:nvSpPr>
          <p:cNvPr id="11" name="텍스트 개체 틀 7"/>
          <p:cNvSpPr>
            <a:spLocks noGrp="1"/>
          </p:cNvSpPr>
          <p:nvPr>
            <p:ph type="body" sz="quarter" idx="18" hasCustomPrompt="1"/>
          </p:nvPr>
        </p:nvSpPr>
        <p:spPr>
          <a:xfrm>
            <a:off x="4130013" y="3063579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03-1. CONTENTS SUB TITLE</a:t>
            </a:r>
            <a:endParaRPr lang="ko-KR" altLang="en-US"/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9" hasCustomPrompt="1"/>
          </p:nvPr>
        </p:nvSpPr>
        <p:spPr>
          <a:xfrm>
            <a:off x="4130013" y="3299885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03-2. CONTENTS SUB TITLE</a:t>
            </a:r>
            <a:endParaRPr lang="ko-KR" altLang="en-US"/>
          </a:p>
        </p:txBody>
      </p:sp>
      <p:sp>
        <p:nvSpPr>
          <p:cNvPr id="13" name="텍스트 개체 틀 7"/>
          <p:cNvSpPr>
            <a:spLocks noGrp="1"/>
          </p:cNvSpPr>
          <p:nvPr>
            <p:ph type="body" sz="quarter" idx="20" hasCustomPrompt="1"/>
          </p:nvPr>
        </p:nvSpPr>
        <p:spPr>
          <a:xfrm>
            <a:off x="3779912" y="3717225"/>
            <a:ext cx="4392488" cy="24722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04. CONTENTS TITLE</a:t>
            </a:r>
            <a:endParaRPr lang="ko-KR" altLang="en-US"/>
          </a:p>
        </p:txBody>
      </p:sp>
      <p:sp>
        <p:nvSpPr>
          <p:cNvPr id="14" name="텍스트 개체 틀 7"/>
          <p:cNvSpPr>
            <a:spLocks noGrp="1"/>
          </p:cNvSpPr>
          <p:nvPr>
            <p:ph type="body" sz="quarter" idx="21" hasCustomPrompt="1"/>
          </p:nvPr>
        </p:nvSpPr>
        <p:spPr>
          <a:xfrm>
            <a:off x="4130013" y="4008096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04-1. CONTENTS SUB TITLE</a:t>
            </a:r>
            <a:endParaRPr lang="ko-KR" altLang="en-US"/>
          </a:p>
        </p:txBody>
      </p:sp>
      <p:sp>
        <p:nvSpPr>
          <p:cNvPr id="15" name="텍스트 개체 틀 7"/>
          <p:cNvSpPr>
            <a:spLocks noGrp="1"/>
          </p:cNvSpPr>
          <p:nvPr>
            <p:ph type="body" sz="quarter" idx="22" hasCustomPrompt="1"/>
          </p:nvPr>
        </p:nvSpPr>
        <p:spPr>
          <a:xfrm>
            <a:off x="4130013" y="4244402"/>
            <a:ext cx="3954859" cy="18004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000" b="0" baseline="0">
                <a:solidFill>
                  <a:srgbClr val="FA4147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04-2. CONTENTS SUB TITLE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003852" y="208887"/>
            <a:ext cx="7136296" cy="48683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 rot="698491" flipV="1">
            <a:off x="6615190" y="1428844"/>
            <a:ext cx="950100" cy="3552890"/>
          </a:xfrm>
          <a:prstGeom prst="rect">
            <a:avLst/>
          </a:prstGeom>
        </p:spPr>
      </p:pic>
      <p:sp>
        <p:nvSpPr>
          <p:cNvPr id="4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2194334" y="2667293"/>
            <a:ext cx="501943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2400" b="1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2194334" y="3108905"/>
            <a:ext cx="5019436" cy="1938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400" b="1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  <p:sp>
        <p:nvSpPr>
          <p:cNvPr id="6" name="텍스트 개체 틀 12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2194334" y="1520521"/>
            <a:ext cx="1560094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4800" b="1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308113" y="0"/>
            <a:ext cx="8527774" cy="993914"/>
          </a:xfrm>
          <a:prstGeom prst="rect">
            <a:avLst/>
          </a:prstGeom>
        </p:spPr>
      </p:pic>
      <p:sp>
        <p:nvSpPr>
          <p:cNvPr id="4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 flipH="1">
            <a:off x="688369" y="202510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20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MAIN TITLE</a:t>
            </a:r>
            <a:endParaRPr lang="ko-KR" altLang="en-US"/>
          </a:p>
        </p:txBody>
      </p:sp>
      <p:sp>
        <p:nvSpPr>
          <p:cNvPr id="5" name="텍스트 개체 틀 12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688369" y="558362"/>
            <a:ext cx="7767262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90000"/>
              </a:lnSpc>
              <a:buNone/>
              <a:defRPr sz="12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Slide sub title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600201" y="380615"/>
            <a:ext cx="5943600" cy="4238254"/>
          </a:xfrm>
          <a:prstGeom prst="rect">
            <a:avLst/>
          </a:prstGeom>
        </p:spPr>
      </p:pic>
      <p:sp>
        <p:nvSpPr>
          <p:cNvPr id="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2650733" y="2015888"/>
            <a:ext cx="3842534" cy="6380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800" b="1" baseline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THANK YOU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07847" y="0"/>
            <a:ext cx="8528304" cy="993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0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9" cstate="email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datapad/article/details/11470034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3179469" y="2496164"/>
            <a:ext cx="4637443" cy="457013"/>
          </a:xfrm>
        </p:spPr>
        <p:txBody>
          <a:bodyPr/>
          <a:lstStyle/>
          <a:p>
            <a:r>
              <a:rPr lang="zh-CN" altLang="en-US" dirty="0">
                <a:latin typeface="造字工房悦圆（非商用）常规体" pitchFamily="50" charset="-122"/>
                <a:ea typeface="造字工房悦圆（非商用）常规体" pitchFamily="50" charset="-122"/>
              </a:rPr>
              <a:t>音频处理与分析</a:t>
            </a:r>
            <a:endParaRPr lang="en-US" altLang="ko-KR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3198066" y="2265061"/>
            <a:ext cx="20940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cxnSpLocks/>
          </p:cNvCxnSpPr>
          <p:nvPr/>
        </p:nvCxnSpPr>
        <p:spPr>
          <a:xfrm>
            <a:off x="3198066" y="3219822"/>
            <a:ext cx="20940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230627A7-C45F-D049-B5B1-AABC04E3BABD}"/>
              </a:ext>
            </a:extLst>
          </p:cNvPr>
          <p:cNvSpPr txBox="1">
            <a:spLocks/>
          </p:cNvSpPr>
          <p:nvPr/>
        </p:nvSpPr>
        <p:spPr>
          <a:xfrm>
            <a:off x="6084168" y="3486468"/>
            <a:ext cx="1314399" cy="4570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b="1" kern="120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造字工房悦圆（非商用）常规体" pitchFamily="50" charset="-122"/>
                <a:ea typeface="造字工房悦圆（非商用）常规体" pitchFamily="50" charset="-122"/>
              </a:rPr>
              <a:t>讲师：熊翘楚</a:t>
            </a:r>
            <a:endParaRPr lang="en-US" altLang="ko-KR" sz="1600" dirty="0">
              <a:latin typeface="造字工房悦圆（非商用）常规体" pitchFamily="50" charset="-122"/>
              <a:ea typeface="造字工房悦圆（非商用）常规体" pitchFamily="5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1131590"/>
            <a:ext cx="8060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Helvetica Neue" panose="02000503000000020004" pitchFamily="2" charset="0"/>
              </a:rPr>
              <a:t>过零率 （</a:t>
            </a:r>
            <a:r>
              <a:rPr lang="en-GB" altLang="zh-CN" b="1" dirty="0">
                <a:solidFill>
                  <a:srgbClr val="FF0000"/>
                </a:solidFill>
                <a:latin typeface="Helvetica Neue" panose="02000503000000020004" pitchFamily="2" charset="0"/>
              </a:rPr>
              <a:t>Zero Crossing Rate</a:t>
            </a:r>
            <a:r>
              <a:rPr lang="zh-CN" altLang="en-GB" b="1" dirty="0">
                <a:solidFill>
                  <a:srgbClr val="FF0000"/>
                </a:solidFill>
                <a:latin typeface="Helvetica Neue" panose="02000503000000020004" pitchFamily="2" charset="0"/>
              </a:rPr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1629833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过零率（</a:t>
            </a:r>
            <a:r>
              <a:rPr lang="en-GB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zero crossing rate</a:t>
            </a:r>
            <a:r>
              <a:rPr lang="zh-CN" alt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是一个信号符号变化的比率，即，在每帧中，语音信号从正变为负或从负变为正的次数。 这个特征已在语音识别和音乐信息检索领域得到广泛使用，通常对类似金属、摇滚等高冲击性的声音的具有更高的价值。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69" y="2800970"/>
            <a:ext cx="6527800" cy="17018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55775" y="3435846"/>
            <a:ext cx="4660393" cy="191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1131590"/>
            <a:ext cx="8060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频谱质心 （</a:t>
            </a:r>
            <a:r>
              <a:rPr lang="en-GB" altLang="zh-CN" b="1" dirty="0">
                <a:solidFill>
                  <a:srgbClr val="FF0000"/>
                </a:solidFill>
              </a:rPr>
              <a:t>Spectral Centroid</a:t>
            </a:r>
            <a:r>
              <a:rPr lang="zh-CN" altLang="en-GB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1629833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谱质心是描述音色属性的重要物理参数之一，是频率成分的重心，是在一定频率范围内通过能量加权平均的频率，其单位是</a:t>
            </a:r>
            <a:r>
              <a:rPr lang="en-GB" altLang="zh-CN" dirty="0"/>
              <a:t>Hz</a:t>
            </a:r>
            <a:r>
              <a:rPr lang="zh-CN" altLang="en-GB" dirty="0"/>
              <a:t>。</a:t>
            </a:r>
            <a:r>
              <a:rPr lang="zh-CN" altLang="en-US" dirty="0"/>
              <a:t>它是声音信号的频率分布和能量分布的重要信息。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131" y="3085547"/>
            <a:ext cx="2976500" cy="20075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62" y="2687690"/>
            <a:ext cx="4878963" cy="223405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60848" y="2682074"/>
            <a:ext cx="3394629" cy="172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1131590"/>
            <a:ext cx="8060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声谱衰减 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en-GB" altLang="zh-CN" b="1" dirty="0">
                <a:solidFill>
                  <a:srgbClr val="FF0000"/>
                </a:solidFill>
              </a:rPr>
              <a:t>Spectral Roll-off</a:t>
            </a:r>
            <a:r>
              <a:rPr lang="zh-CN" altLang="en-GB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636621" y="1532480"/>
            <a:ext cx="7819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声谱衰减是对声音信号形状（波形图）的一种衡量，表示低于总频谱能量的指定百分比的频率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默认为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85%)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5" y="2178811"/>
            <a:ext cx="7480300" cy="812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01" y="3155765"/>
            <a:ext cx="2876798" cy="19353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699792" y="2178811"/>
            <a:ext cx="5393933" cy="248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1131590"/>
            <a:ext cx="8060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色度频率 （</a:t>
            </a:r>
            <a:r>
              <a:rPr lang="en-GB" altLang="zh-CN" b="1" dirty="0">
                <a:solidFill>
                  <a:srgbClr val="FF0000"/>
                </a:solidFill>
              </a:rPr>
              <a:t>Chroma Frequencies</a:t>
            </a:r>
            <a:r>
              <a:rPr lang="zh-CN" altLang="en-GB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636621" y="1532480"/>
            <a:ext cx="7819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色度频率是音乐音频有趣且强大的表示，其中整个频谱被投影到</a:t>
            </a:r>
            <a:r>
              <a:rPr lang="en-US" altLang="zh-CN" dirty="0"/>
              <a:t>12</a:t>
            </a:r>
            <a:r>
              <a:rPr lang="zh-CN" altLang="en-US" dirty="0"/>
              <a:t>个区间，代表音乐八度音的</a:t>
            </a:r>
            <a:r>
              <a:rPr lang="en-US" altLang="zh-CN" dirty="0"/>
              <a:t>12</a:t>
            </a:r>
            <a:r>
              <a:rPr lang="zh-CN" altLang="en-US" dirty="0"/>
              <a:t>个不同的半音（或色度）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1" y="2210369"/>
            <a:ext cx="6725725" cy="11640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5" y="3422532"/>
            <a:ext cx="4196432" cy="14115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35696" y="2427734"/>
            <a:ext cx="552665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64636" y="1140589"/>
            <a:ext cx="7614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C00000"/>
                </a:solidFill>
              </a:rPr>
              <a:t>声谱图</a:t>
            </a:r>
            <a:r>
              <a:rPr lang="en-GB" altLang="zh-CN" b="1" dirty="0">
                <a:solidFill>
                  <a:srgbClr val="C00000"/>
                </a:solidFill>
              </a:rPr>
              <a:t>spectrogram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/>
              <a:t>   声音信号是一维信号，直观上只能看到时域信息，不能看到频域信息。通过傅里叶变换</a:t>
            </a:r>
            <a:r>
              <a:rPr lang="en-US" altLang="zh-CN" dirty="0"/>
              <a:t>(</a:t>
            </a:r>
            <a:r>
              <a:rPr lang="en-GB" altLang="zh-CN" dirty="0"/>
              <a:t>FT)</a:t>
            </a:r>
            <a:r>
              <a:rPr lang="zh-CN" altLang="en-US" dirty="0"/>
              <a:t>可以变换到频域，但是丢失了时域信息，无法看到时频关系。声谱图是声音或其他信号的频率随时间变化时的频谱（</a:t>
            </a:r>
            <a:r>
              <a:rPr lang="en-GB" altLang="zh-CN" dirty="0"/>
              <a:t>spectrum</a:t>
            </a:r>
            <a:r>
              <a:rPr lang="zh-CN" altLang="en-GB" dirty="0"/>
              <a:t>）</a:t>
            </a:r>
            <a:r>
              <a:rPr lang="zh-CN" altLang="en-US" dirty="0"/>
              <a:t>的一种直观表示。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b="1" dirty="0">
                <a:solidFill>
                  <a:srgbClr val="C00000"/>
                </a:solidFill>
              </a:rPr>
              <a:t>短时傅里叶变换（</a:t>
            </a:r>
            <a:r>
              <a:rPr lang="en" altLang="zh-CN" b="1" dirty="0">
                <a:solidFill>
                  <a:srgbClr val="C00000"/>
                </a:solidFill>
              </a:rPr>
              <a:t>STFT</a:t>
            </a:r>
            <a:r>
              <a:rPr lang="zh-CN" altLang="en" b="1" dirty="0">
                <a:solidFill>
                  <a:srgbClr val="C00000"/>
                </a:solidFill>
              </a:rPr>
              <a:t>）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   </a:t>
            </a:r>
            <a:r>
              <a:rPr lang="en-US" altLang="zh-CN" dirty="0"/>
              <a:t>STFT</a:t>
            </a:r>
            <a:r>
              <a:rPr lang="zh-CN" altLang="en-US" dirty="0"/>
              <a:t>一种最经典的时频域分析方法。把一段长信号分帧、加窗，再对每一帧做傅里叶变换</a:t>
            </a:r>
            <a:r>
              <a:rPr lang="zh-CN" altLang="en" dirty="0"/>
              <a:t>，</a:t>
            </a:r>
            <a:r>
              <a:rPr lang="zh-CN" altLang="en-US" dirty="0"/>
              <a:t>最后把每一帧的结果沿另一个维度堆叠起来，得到类似于一幅图的二维信号形式。</a:t>
            </a:r>
            <a:endParaRPr lang="en-US" altLang="zh-CN" dirty="0"/>
          </a:p>
        </p:txBody>
      </p:sp>
      <p:sp>
        <p:nvSpPr>
          <p:cNvPr id="9" name="텍스트 개체 틀 1"/>
          <p:cNvSpPr>
            <a:spLocks noGrp="1"/>
          </p:cNvSpPr>
          <p:nvPr/>
        </p:nvSpPr>
        <p:spPr>
          <a:xfrm flipH="1">
            <a:off x="688369" y="278527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en-US" dirty="0"/>
              <a:t>处理音频</a:t>
            </a:r>
          </a:p>
        </p:txBody>
      </p:sp>
    </p:spTree>
    <p:extLst>
      <p:ext uri="{BB962C8B-B14F-4D97-AF65-F5344CB8AC3E}">
        <p14:creationId xmlns:p14="http://schemas.microsoft.com/office/powerpoint/2010/main" val="348715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9" name="텍스트 개체 틀 1"/>
          <p:cNvSpPr>
            <a:spLocks noGrp="1"/>
          </p:cNvSpPr>
          <p:nvPr/>
        </p:nvSpPr>
        <p:spPr>
          <a:xfrm flipH="1">
            <a:off x="688369" y="278527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en-US" dirty="0"/>
              <a:t>处理音频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4489C7-CDD2-014F-BC6E-3342B3AF8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0" y="894256"/>
            <a:ext cx="694432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47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08CABA-7C6D-AF43-A8E9-D1E96A9AC5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6CBF6F-FC56-474F-B7CC-B03C6724D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31590"/>
            <a:ext cx="8077200" cy="36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3C2EEB65-D1CE-F046-9BC8-3BB4C3FB3B1A}"/>
              </a:ext>
            </a:extLst>
          </p:cNvPr>
          <p:cNvSpPr>
            <a:spLocks noGrp="1"/>
          </p:cNvSpPr>
          <p:nvPr/>
        </p:nvSpPr>
        <p:spPr>
          <a:xfrm flipH="1">
            <a:off x="688369" y="278527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en-US" dirty="0"/>
              <a:t>处理音频</a:t>
            </a:r>
          </a:p>
        </p:txBody>
      </p:sp>
    </p:spTree>
    <p:extLst>
      <p:ext uri="{BB962C8B-B14F-4D97-AF65-F5344CB8AC3E}">
        <p14:creationId xmlns:p14="http://schemas.microsoft.com/office/powerpoint/2010/main" val="1802675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08CABA-7C6D-AF43-A8E9-D1E96A9AC5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3C2EEB65-D1CE-F046-9BC8-3BB4C3FB3B1A}"/>
              </a:ext>
            </a:extLst>
          </p:cNvPr>
          <p:cNvSpPr>
            <a:spLocks noGrp="1"/>
          </p:cNvSpPr>
          <p:nvPr/>
        </p:nvSpPr>
        <p:spPr>
          <a:xfrm flipH="1">
            <a:off x="688369" y="278527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en-US" dirty="0"/>
              <a:t>处理音频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A5BF0F-47A0-8442-9F0E-17666EBC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" y="20538"/>
            <a:ext cx="89644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81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84" y="2758095"/>
            <a:ext cx="6624736" cy="18593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84" y="1566087"/>
            <a:ext cx="7327900" cy="1104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23711" y="1597328"/>
            <a:ext cx="2016224" cy="200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6684" y="1885359"/>
            <a:ext cx="4825139" cy="200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텍스트 개체 틀 1"/>
          <p:cNvSpPr>
            <a:spLocks noGrp="1"/>
          </p:cNvSpPr>
          <p:nvPr/>
        </p:nvSpPr>
        <p:spPr>
          <a:xfrm flipH="1">
            <a:off x="688369" y="278527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en-US" dirty="0"/>
              <a:t>处理音频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27984" y="3018899"/>
            <a:ext cx="2016224" cy="200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텍스트 개체 틀 1"/>
          <p:cNvSpPr>
            <a:spLocks noGrp="1"/>
          </p:cNvSpPr>
          <p:nvPr/>
        </p:nvSpPr>
        <p:spPr>
          <a:xfrm flipH="1">
            <a:off x="688369" y="278527"/>
            <a:ext cx="7767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python</a:t>
            </a:r>
            <a:r>
              <a:rPr lang="zh-CN" altLang="en-US" dirty="0"/>
              <a:t>处理音频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099E6E-DDB5-F84F-86D9-F5888D46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4" y="1406797"/>
            <a:ext cx="4266890" cy="23187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15D287-EE9D-084B-B936-D540F2536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1261107"/>
            <a:ext cx="4504400" cy="247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954652" y="270375"/>
            <a:ext cx="181800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 err="1">
                <a:solidFill>
                  <a:schemeClr val="bg1"/>
                </a:solidFill>
                <a:latin typeface="宋体"/>
                <a:cs typeface="宋体"/>
              </a:rPr>
              <a:t>实验报告</a:t>
            </a:r>
            <a:endParaRPr sz="2800" b="1" dirty="0">
              <a:solidFill>
                <a:schemeClr val="bg1"/>
              </a:solidFill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1060809"/>
            <a:ext cx="7937689" cy="1853777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15"/>
              </a:spcBef>
            </a:pPr>
            <a:r>
              <a:rPr lang="zh-CN" altLang="en-US" sz="1600" b="1" dirty="0" err="1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实验任务</a:t>
            </a:r>
            <a:r>
              <a:rPr sz="1600" b="1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：</a:t>
            </a:r>
          </a:p>
          <a:p>
            <a:pPr marL="355600" indent="-342900">
              <a:lnSpc>
                <a:spcPct val="150000"/>
              </a:lnSpc>
              <a:spcBef>
                <a:spcPts val="4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提取任意一段不小于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30s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的</a:t>
            </a:r>
            <a:r>
              <a:rPr lang="en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wav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音频的</a:t>
            </a:r>
            <a:r>
              <a:rPr lang="zh-CN" altLang="en-US" sz="1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声谱图特征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，并详细解释实验原理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  <a:cs typeface="等线"/>
            </a:endParaRPr>
          </a:p>
          <a:p>
            <a:pPr marL="355600" indent="-342900">
              <a:lnSpc>
                <a:spcPct val="150000"/>
              </a:lnSpc>
              <a:spcBef>
                <a:spcPts val="4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复现任一深度学习模型，在</a:t>
            </a:r>
            <a:r>
              <a:rPr lang="en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UrbanSound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8K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数据集上完成音频分类任务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  <a:cs typeface="等线"/>
            </a:endParaRPr>
          </a:p>
          <a:p>
            <a:pPr marL="12700">
              <a:lnSpc>
                <a:spcPct val="15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说明：实验任务要求理解特征原理、成功运行代码，实验报告中应体现对算法原理、详细实验步骤，代码单独形成文档，包含完整的中文注释。</a:t>
            </a:r>
            <a:endParaRPr lang="en-US" altLang="zh-CN" sz="1200" dirty="0">
              <a:latin typeface="DengXian" panose="02010600030101010101" pitchFamily="2" charset="-122"/>
              <a:ea typeface="DengXian" panose="02010600030101010101" pitchFamily="2" charset="-122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98335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9DBA07-40F3-49CA-9423-A80F08111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EC60B7-0DFA-4A9E-B248-CF026A962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img">
            <a:extLst>
              <a:ext uri="{FF2B5EF4-FFF2-40B4-BE49-F238E27FC236}">
                <a16:creationId xmlns:a16="http://schemas.microsoft.com/office/drawing/2014/main" id="{2F21405B-2B3B-44DF-A658-49AAEC7A1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87574"/>
            <a:ext cx="4266927" cy="378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751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1131590"/>
            <a:ext cx="8060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</a:rPr>
              <a:t>MFCC</a:t>
            </a:r>
            <a:r>
              <a:rPr lang="zh-CN" altLang="en-US" b="1" dirty="0">
                <a:solidFill>
                  <a:srgbClr val="C00000"/>
                </a:solidFill>
              </a:rPr>
              <a:t>特征提取 （</a:t>
            </a:r>
            <a:r>
              <a:rPr lang="en-GB" altLang="zh-CN" b="1" dirty="0">
                <a:solidFill>
                  <a:srgbClr val="C00000"/>
                </a:solidFill>
              </a:rPr>
              <a:t> Mel Frequency Cepstral </a:t>
            </a:r>
            <a:r>
              <a:rPr lang="en-GB" altLang="zh-CN" b="1" dirty="0" err="1">
                <a:solidFill>
                  <a:srgbClr val="C00000"/>
                </a:solidFill>
              </a:rPr>
              <a:t>Coefficents</a:t>
            </a:r>
            <a:r>
              <a:rPr lang="en-GB" altLang="zh-CN" b="1" dirty="0">
                <a:solidFill>
                  <a:srgbClr val="C00000"/>
                </a:solidFill>
              </a:rPr>
              <a:t> </a:t>
            </a:r>
            <a:r>
              <a:rPr lang="zh-CN" altLang="en-GB" b="1" dirty="0">
                <a:solidFill>
                  <a:srgbClr val="C00000"/>
                </a:solidFill>
              </a:rPr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636621" y="1532480"/>
            <a:ext cx="7819010" cy="2114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梅尔倒谱系数</a:t>
            </a:r>
            <a:r>
              <a:rPr lang="en-US" altLang="zh-CN" dirty="0"/>
              <a:t>(MFCC)</a:t>
            </a:r>
            <a:r>
              <a:rPr lang="zh-CN" altLang="en-US" dirty="0"/>
              <a:t>特征提取包含以下几个步骤：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、对语音信号进行分帧处理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、计算功率谱</a:t>
            </a:r>
            <a:r>
              <a:rPr lang="en-US" altLang="zh-CN" dirty="0"/>
              <a:t>(</a:t>
            </a:r>
            <a:r>
              <a:rPr lang="en-GB" altLang="zh-CN" dirty="0"/>
              <a:t>power spectrum)</a:t>
            </a:r>
            <a:r>
              <a:rPr lang="zh-CN" altLang="en-US" dirty="0"/>
              <a:t>估计，即声谱图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、对功率谱用</a:t>
            </a:r>
            <a:r>
              <a:rPr lang="en-GB" altLang="zh-CN" dirty="0"/>
              <a:t>Mel</a:t>
            </a:r>
            <a:r>
              <a:rPr lang="zh-CN" altLang="en-US" dirty="0"/>
              <a:t>滤波器组进行滤波，得到</a:t>
            </a:r>
            <a:r>
              <a:rPr lang="en-US" altLang="zh-CN" dirty="0"/>
              <a:t>Mel</a:t>
            </a:r>
            <a:r>
              <a:rPr lang="zh-CN" altLang="en-US" dirty="0"/>
              <a:t>频谱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在</a:t>
            </a:r>
            <a:r>
              <a:rPr lang="en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Mel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频谱上面进行倒谱分析（取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log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，做逆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DCT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变换）得到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MFCC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特征</a:t>
            </a:r>
            <a:endParaRPr lang="en-GB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9" name="矩形 8"/>
          <p:cNvSpPr/>
          <p:nvPr/>
        </p:nvSpPr>
        <p:spPr>
          <a:xfrm>
            <a:off x="323528" y="1131590"/>
            <a:ext cx="8060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梅尔频谱</a:t>
            </a:r>
            <a:endParaRPr lang="zh-CN" altLang="en-GB" dirty="0"/>
          </a:p>
        </p:txBody>
      </p:sp>
      <p:sp>
        <p:nvSpPr>
          <p:cNvPr id="10" name="矩形 9"/>
          <p:cNvSpPr/>
          <p:nvPr/>
        </p:nvSpPr>
        <p:spPr>
          <a:xfrm>
            <a:off x="395536" y="1575785"/>
            <a:ext cx="84969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声谱图往往是很大的一张图，且依旧包含了大量无用的信息，所以我们需要通过梅尔标度滤波器组（</a:t>
            </a:r>
            <a:r>
              <a:rPr lang="en-GB" altLang="zh-CN" dirty="0" err="1">
                <a:solidFill>
                  <a:srgbClr val="000000"/>
                </a:solidFill>
                <a:latin typeface="Helvetica Neue" panose="02000503000000020004" pitchFamily="2" charset="0"/>
              </a:rPr>
              <a:t>mel</a:t>
            </a:r>
            <a:r>
              <a:rPr lang="en-GB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-scale filter banks</a:t>
            </a:r>
            <a:r>
              <a:rPr lang="zh-CN" alt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将其变为梅尔频谱。</a:t>
            </a:r>
            <a:endParaRPr lang="en-US" altLang="zh-CN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indent="457200"/>
            <a:endParaRPr lang="en-US" altLang="zh-CN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indent="457200"/>
            <a:r>
              <a:rPr lang="zh-CN" altLang="en-US" dirty="0"/>
              <a:t>人耳能听到的频率范围是</a:t>
            </a:r>
            <a:r>
              <a:rPr lang="en-US" altLang="zh-CN" dirty="0"/>
              <a:t>20-20000</a:t>
            </a:r>
            <a:r>
              <a:rPr lang="en-GB" altLang="zh-CN" dirty="0"/>
              <a:t>Hz</a:t>
            </a:r>
            <a:r>
              <a:rPr lang="zh-CN" altLang="en-GB" dirty="0"/>
              <a:t>，</a:t>
            </a:r>
            <a:r>
              <a:rPr lang="zh-CN" altLang="en-US" dirty="0"/>
              <a:t>但人耳对</a:t>
            </a:r>
            <a:r>
              <a:rPr lang="en-GB" altLang="zh-CN" dirty="0"/>
              <a:t>Hz</a:t>
            </a:r>
            <a:r>
              <a:rPr lang="zh-CN" altLang="en-US" dirty="0"/>
              <a:t>这种标度单位并不是线性感知关系，例如，把音调频率从</a:t>
            </a:r>
            <a:r>
              <a:rPr lang="en-US" altLang="zh-CN" dirty="0"/>
              <a:t>1000</a:t>
            </a:r>
            <a:r>
              <a:rPr lang="en-GB" altLang="zh-CN" dirty="0"/>
              <a:t>Hz</a:t>
            </a:r>
            <a:r>
              <a:rPr lang="zh-CN" altLang="en-US" dirty="0"/>
              <a:t>提高到</a:t>
            </a:r>
            <a:r>
              <a:rPr lang="en-US" altLang="zh-CN" dirty="0"/>
              <a:t>2000</a:t>
            </a:r>
            <a:r>
              <a:rPr lang="en-GB" altLang="zh-CN" dirty="0"/>
              <a:t>Hz</a:t>
            </a:r>
            <a:r>
              <a:rPr lang="zh-CN" altLang="en-GB" dirty="0"/>
              <a:t>，</a:t>
            </a:r>
            <a:r>
              <a:rPr lang="zh-CN" altLang="en-US" dirty="0"/>
              <a:t>我们的耳朵只能觉察到频率似乎提高了一些而不是一倍。</a:t>
            </a:r>
            <a:endParaRPr lang="en-US" altLang="zh-CN" dirty="0"/>
          </a:p>
          <a:p>
            <a:pPr indent="457200"/>
            <a:endParaRPr lang="en-US" altLang="zh-CN" dirty="0"/>
          </a:p>
          <a:p>
            <a:pPr indent="457200"/>
            <a:r>
              <a:rPr lang="zh-CN" altLang="en-US" dirty="0"/>
              <a:t>通过</a:t>
            </a:r>
            <a:r>
              <a:rPr lang="en-US" altLang="zh-CN" dirty="0"/>
              <a:t>Mel</a:t>
            </a:r>
            <a:r>
              <a:rPr lang="zh-CN" altLang="en-US" dirty="0"/>
              <a:t>滤波器，我们得到的特征就能够更好的匹配人类的听觉感知效果。从频率到梅尔频率的转换公式如下：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958" y="4413234"/>
            <a:ext cx="35941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17366" y="1033996"/>
            <a:ext cx="3600399" cy="377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      观察一下转换后的映射图，可以发现人耳对于低频声音的分辨率要高于高频的声音，因为赫兹到梅尔是</a:t>
            </a:r>
            <a:r>
              <a:rPr lang="en-GB" altLang="zh-CN" dirty="0"/>
              <a:t>log</a:t>
            </a:r>
            <a:r>
              <a:rPr lang="zh-CN" altLang="en-US" dirty="0"/>
              <a:t>的关系，所以当频率较小时，</a:t>
            </a:r>
            <a:r>
              <a:rPr lang="en-GB" altLang="zh-CN" dirty="0" err="1"/>
              <a:t>mel</a:t>
            </a:r>
            <a:r>
              <a:rPr lang="zh-CN" altLang="en-US" dirty="0"/>
              <a:t>随</a:t>
            </a:r>
            <a:r>
              <a:rPr lang="en-GB" altLang="zh-CN" dirty="0"/>
              <a:t>Hz</a:t>
            </a:r>
            <a:r>
              <a:rPr lang="zh-CN" altLang="en-US" dirty="0"/>
              <a:t>变化较快；当频率很大时，</a:t>
            </a:r>
            <a:r>
              <a:rPr lang="en-GB" altLang="zh-CN" dirty="0" err="1"/>
              <a:t>mel</a:t>
            </a:r>
            <a:r>
              <a:rPr lang="zh-CN" altLang="en-US" dirty="0"/>
              <a:t>的上升很缓慢，曲线的斜率很小。这说明了人耳对低频音调的感知较灵敏，在高频时人耳是很迟钝的。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484" y="1110501"/>
            <a:ext cx="4439244" cy="34808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8369" y="1203598"/>
            <a:ext cx="748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/>
              <a:t>梅尔滤波器</a:t>
            </a:r>
          </a:p>
        </p:txBody>
      </p:sp>
      <p:sp>
        <p:nvSpPr>
          <p:cNvPr id="7" name="矩形 6"/>
          <p:cNvSpPr/>
          <p:nvPr/>
        </p:nvSpPr>
        <p:spPr>
          <a:xfrm>
            <a:off x="723326" y="1599181"/>
            <a:ext cx="35606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为了模拟人耳对声音的感知，人们发明的梅尔滤波器组。一组大约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20-40(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通常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26)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个三角滤波器组，它会对上一步得到的声谱图进行滤波。而且区间的频率越高，滤波器就越宽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但是如果把它变换到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Mel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尺度则是一样宽的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。为了计算方便，我们通常把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26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个滤波器用一个矩阵来表示，这个矩阵有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26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行，列数就是傅里叶变换的点数。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47" y="1152300"/>
            <a:ext cx="4415029" cy="34955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536" y="1001772"/>
            <a:ext cx="3500123" cy="336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滤波器只让某一频率范围的信号通过。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图</a:t>
            </a:r>
            <a:r>
              <a:rPr lang="en-US" altLang="zh-CN" dirty="0"/>
              <a:t>(</a:t>
            </a:r>
            <a:r>
              <a:rPr lang="en-GB" altLang="zh-CN" dirty="0"/>
              <a:t>a)</a:t>
            </a:r>
            <a:r>
              <a:rPr lang="zh-CN" altLang="en-US" dirty="0"/>
              <a:t>是</a:t>
            </a:r>
            <a:r>
              <a:rPr lang="en-US" altLang="zh-CN" dirty="0"/>
              <a:t>26</a:t>
            </a:r>
            <a:r>
              <a:rPr lang="zh-CN" altLang="en-US" dirty="0"/>
              <a:t>个滤波器，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图</a:t>
            </a:r>
            <a:r>
              <a:rPr lang="en-US" altLang="zh-CN" dirty="0"/>
              <a:t>(</a:t>
            </a:r>
            <a:r>
              <a:rPr lang="en-GB" altLang="zh-CN" dirty="0"/>
              <a:t>b)</a:t>
            </a:r>
            <a:r>
              <a:rPr lang="zh-CN" altLang="en-US" dirty="0"/>
              <a:t>是滤波后的信号；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图</a:t>
            </a:r>
            <a:r>
              <a:rPr lang="en-US" altLang="zh-CN" dirty="0"/>
              <a:t>(</a:t>
            </a:r>
            <a:r>
              <a:rPr lang="en-GB" altLang="zh-CN" dirty="0"/>
              <a:t>c)</a:t>
            </a:r>
            <a:r>
              <a:rPr lang="zh-CN" altLang="en-US" dirty="0"/>
              <a:t>是其中的第</a:t>
            </a:r>
            <a:r>
              <a:rPr lang="en-US" altLang="zh-CN" dirty="0"/>
              <a:t>8</a:t>
            </a:r>
            <a:r>
              <a:rPr lang="zh-CN" altLang="en-US" dirty="0"/>
              <a:t>个滤波器，图</a:t>
            </a:r>
            <a:r>
              <a:rPr lang="en-US" altLang="zh-CN" dirty="0"/>
              <a:t>(</a:t>
            </a:r>
            <a:r>
              <a:rPr lang="en-GB" altLang="zh-CN" dirty="0"/>
              <a:t>d)</a:t>
            </a:r>
            <a:r>
              <a:rPr lang="zh-CN" altLang="en-US" dirty="0"/>
              <a:t>通过它的信号的能量；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/>
              <a:t>图</a:t>
            </a:r>
            <a:r>
              <a:rPr lang="en-US" altLang="zh-CN" dirty="0"/>
              <a:t>(</a:t>
            </a:r>
            <a:r>
              <a:rPr lang="en-GB" altLang="zh-CN" dirty="0"/>
              <a:t>e)</a:t>
            </a:r>
            <a:r>
              <a:rPr lang="zh-CN" altLang="en-US" dirty="0"/>
              <a:t>是第</a:t>
            </a:r>
            <a:r>
              <a:rPr lang="en-US" altLang="zh-CN" dirty="0"/>
              <a:t>20</a:t>
            </a:r>
            <a:r>
              <a:rPr lang="zh-CN" altLang="en-US" dirty="0"/>
              <a:t>个滤波器，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图</a:t>
            </a:r>
            <a:r>
              <a:rPr lang="en-US" altLang="zh-CN" dirty="0"/>
              <a:t>(</a:t>
            </a:r>
            <a:r>
              <a:rPr lang="en-GB" altLang="zh-CN" dirty="0"/>
              <a:t>f)</a:t>
            </a:r>
            <a:r>
              <a:rPr lang="zh-CN" altLang="en-US" dirty="0"/>
              <a:t>是通过它的信号的能量。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04" y="1061146"/>
            <a:ext cx="4765560" cy="35401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843" y="1033075"/>
            <a:ext cx="8132103" cy="1698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梅尔频谱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将滤波器应用到能量谱后得到的就是梅尔谱。具体的，以每个滤波器的频率范围内的输出作为权重，乘以能量谱中对应频率的对应能量，然后把这个滤波器范围内的能量加起来。</a:t>
            </a:r>
            <a:r>
              <a:rPr lang="en-US" altLang="zh-CN" dirty="0"/>
              <a:t>(26</a:t>
            </a:r>
            <a:r>
              <a:rPr lang="zh-CN" altLang="en-US" dirty="0"/>
              <a:t>个滤波器，则每一帧最后只有</a:t>
            </a:r>
            <a:r>
              <a:rPr lang="en-US" altLang="zh-CN" dirty="0"/>
              <a:t>26</a:t>
            </a:r>
            <a:r>
              <a:rPr lang="zh-CN" altLang="en-US" dirty="0"/>
              <a:t>个输出</a:t>
            </a:r>
            <a:r>
              <a:rPr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9843" y="3725704"/>
            <a:ext cx="81135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问：为什么使用滤波器组？</a:t>
            </a:r>
            <a:endParaRPr lang="en-US" altLang="zh-CN" sz="1100" dirty="0"/>
          </a:p>
          <a:p>
            <a:r>
              <a:rPr lang="zh-CN" altLang="en-US" sz="1100" dirty="0"/>
              <a:t>答：把滤波器范围内的能量加起来，可以解决一个问题，这个问题就是人耳是很难理解两个靠的很近的线性频率（就是和梅尔频率相对应的赫兹频率）之间不同。如果把一个频率区域的能量加起来，只关心在每个频率区域有多少能量，这样人耳就比较能区分，使得得到的梅尔声谱图可以更加具有辨识度。</a:t>
            </a:r>
            <a:endParaRPr lang="en-US" altLang="zh-CN"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44AC7B-08B4-A049-85FC-79152742F7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531A86-FCF3-674E-AD33-7D58DD25E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倒谱分析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24B3EE-F8DF-DA4A-A73E-76779CFF8D6F}"/>
              </a:ext>
            </a:extLst>
          </p:cNvPr>
          <p:cNvSpPr txBox="1"/>
          <p:nvPr/>
        </p:nvSpPr>
        <p:spPr>
          <a:xfrm>
            <a:off x="1010004" y="915566"/>
            <a:ext cx="7767262" cy="867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u="none" strike="noStrike">
                <a:solidFill>
                  <a:srgbClr val="FF0000"/>
                </a:solidFill>
                <a:effectLst/>
                <a:latin typeface="-apple-system"/>
              </a:rPr>
              <a:t>倒谱：</a:t>
            </a:r>
            <a:r>
              <a:rPr lang="zh-CN" altLang="en-US" b="0" i="0" u="none" strike="noStrike">
                <a:effectLst/>
                <a:latin typeface="-apple-system"/>
              </a:rPr>
              <a:t>对时域信号做傅里叶变换，然后取</a:t>
            </a:r>
            <a:r>
              <a:rPr lang="en" altLang="zh-CN" b="0" i="0" u="none" strike="noStrike">
                <a:effectLst/>
                <a:latin typeface="-apple-system"/>
              </a:rPr>
              <a:t>log</a:t>
            </a:r>
            <a:r>
              <a:rPr lang="zh-CN" altLang="en" b="0" i="0" u="none" strike="noStrike">
                <a:effectLst/>
                <a:latin typeface="-apple-system"/>
              </a:rPr>
              <a:t>，</a:t>
            </a:r>
            <a:r>
              <a:rPr lang="zh-CN" altLang="en-US">
                <a:latin typeface="-apple-system"/>
              </a:rPr>
              <a:t>然后再进行</a:t>
            </a:r>
            <a:r>
              <a:rPr lang="en-US" altLang="zh-CN">
                <a:latin typeface="-apple-system"/>
              </a:rPr>
              <a:t>DCT</a:t>
            </a:r>
            <a:r>
              <a:rPr lang="zh-CN" altLang="en-US">
                <a:latin typeface="-apple-system"/>
              </a:rPr>
              <a:t>变换。倒谱分析可用于将信号分解，两个信号的卷积转化为两个信号的相加。</a:t>
            </a:r>
            <a:endParaRPr lang="zh-CN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9440D18-38B5-214A-9460-6942E97A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108" y="1808469"/>
            <a:ext cx="5578220" cy="32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2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44AC7B-08B4-A049-85FC-79152742F7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531A86-FCF3-674E-AD33-7D58DD25E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倒谱分析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24B3EE-F8DF-DA4A-A73E-76779CFF8D6F}"/>
              </a:ext>
            </a:extLst>
          </p:cNvPr>
          <p:cNvSpPr txBox="1"/>
          <p:nvPr/>
        </p:nvSpPr>
        <p:spPr>
          <a:xfrm>
            <a:off x="827584" y="976410"/>
            <a:ext cx="8125538" cy="3360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u="none" strike="noStrike">
                <a:solidFill>
                  <a:srgbClr val="FF0000"/>
                </a:solidFill>
                <a:effectLst/>
                <a:latin typeface="-apple-system"/>
              </a:rPr>
              <a:t>倒谱计算步骤：</a:t>
            </a:r>
            <a:endParaRPr lang="en-US" altLang="zh-CN" b="0" i="0" u="none" strike="noStrike">
              <a:solidFill>
                <a:srgbClr val="FF0000"/>
              </a:solidFill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/>
              <a:t>假设上面的频率谱X(k)，时域信号为x(n)那么满足：X(k)=</a:t>
            </a:r>
            <a:r>
              <a:rPr lang="en-US" altLang="zh-CN"/>
              <a:t>F</a:t>
            </a:r>
            <a:r>
              <a:rPr lang="zh-CN" altLang="en-US"/>
              <a:t>FT(x(n))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/>
              <a:t>考虑将频域X(k)拆分为两部分的乘积：X(k)=H(k)E(k)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/>
              <a:t>假设两部分对应的时域信号分别是h(n)和e(n)，那么满足：x(n)=h(n)∗e(n)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/>
              <a:t>对频域两边取log：log(X(k))=log(H(k))+log(E(k))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/>
              <a:t>然后进行反傅里叶变换：</a:t>
            </a:r>
            <a:r>
              <a:rPr lang="en-US" altLang="zh-CN"/>
              <a:t>DC</a:t>
            </a:r>
            <a:r>
              <a:rPr lang="zh-CN" altLang="en-US"/>
              <a:t>T(log(X(k)))=</a:t>
            </a:r>
            <a:r>
              <a:rPr lang="en-US" altLang="zh-CN"/>
              <a:t> DC</a:t>
            </a:r>
            <a:r>
              <a:rPr lang="zh-CN" altLang="en-US"/>
              <a:t>T(log(H(k)))+</a:t>
            </a:r>
            <a:r>
              <a:rPr lang="en-US" altLang="zh-CN"/>
              <a:t> DC</a:t>
            </a:r>
            <a:r>
              <a:rPr lang="zh-CN" altLang="en-US"/>
              <a:t>T(log(E(k)))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/>
              <a:t>得到的时域信号如下：x'(n)=h'(n)+e'(n)</a:t>
            </a:r>
          </a:p>
          <a:p>
            <a:pPr>
              <a:lnSpc>
                <a:spcPct val="150000"/>
              </a:lnSpc>
            </a:pPr>
            <a:r>
              <a:rPr lang="zh-CN" altLang="en-US"/>
              <a:t>此时获得时域信号x'(n)即为倒谱</a:t>
            </a:r>
          </a:p>
        </p:txBody>
      </p:sp>
    </p:spTree>
    <p:extLst>
      <p:ext uri="{BB962C8B-B14F-4D97-AF65-F5344CB8AC3E}">
        <p14:creationId xmlns:p14="http://schemas.microsoft.com/office/powerpoint/2010/main" val="152207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8369" y="1010019"/>
            <a:ext cx="791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/>
              <a:t>梅尔倒谱</a:t>
            </a:r>
          </a:p>
        </p:txBody>
      </p:sp>
      <p:sp>
        <p:nvSpPr>
          <p:cNvPr id="8" name="矩形 7"/>
          <p:cNvSpPr/>
          <p:nvPr/>
        </p:nvSpPr>
        <p:spPr>
          <a:xfrm>
            <a:off x="742798" y="1489347"/>
            <a:ext cx="8276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      在梅尔频谱上做倒谱分析（取对数</a:t>
            </a:r>
            <a:r>
              <a:rPr lang="en-GB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log</a:t>
            </a:r>
            <a:r>
              <a:rPr lang="zh-CN" alt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做离散余弦变换（</a:t>
            </a:r>
            <a:r>
              <a:rPr lang="en-GB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DCT</a:t>
            </a:r>
            <a:r>
              <a:rPr lang="zh-CN" alt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）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）就得到了梅尔倒谱。</a:t>
            </a:r>
          </a:p>
          <a:p>
            <a:pPr algn="just"/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      对上面得到的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26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个点的信号进行</a:t>
            </a:r>
            <a:r>
              <a:rPr lang="en-GB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DCT</a:t>
            </a:r>
            <a:r>
              <a:rPr lang="zh-CN" alt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得到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26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个倒谱系数</a:t>
            </a:r>
            <a:r>
              <a:rPr lang="zh-CN" alt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最后我们保留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2-13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这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个数字，这</a:t>
            </a:r>
            <a:r>
              <a:rPr lang="en-US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个数字就叫</a:t>
            </a:r>
            <a:r>
              <a:rPr lang="en-GB" altLang="zh-CN" dirty="0">
                <a:solidFill>
                  <a:srgbClr val="000000"/>
                </a:solidFill>
                <a:latin typeface="Helvetica Neue" panose="02000503000000020004" pitchFamily="2" charset="0"/>
              </a:rPr>
              <a:t>MFCC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特征。</a:t>
            </a:r>
            <a:endParaRPr lang="zh-CN" altLang="en-US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30" y="2994548"/>
            <a:ext cx="5803900" cy="17018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658211" y="3291830"/>
            <a:ext cx="28803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529" y="2872757"/>
            <a:ext cx="2593843" cy="19453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843808" y="189867"/>
            <a:ext cx="3871169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zh-CN" altLang="en-US" sz="2800" b="1" dirty="0" err="1">
                <a:solidFill>
                  <a:schemeClr val="bg1"/>
                </a:solidFill>
                <a:latin typeface="宋体"/>
              </a:rPr>
              <a:t>音频的波形图与频谱图</a:t>
            </a:r>
            <a:endParaRPr sz="2800" b="1" dirty="0">
              <a:solidFill>
                <a:schemeClr val="bg1"/>
              </a:solidFill>
              <a:latin typeface="宋体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90059" y="4843271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3" y="0"/>
                </a:lnTo>
              </a:path>
            </a:pathLst>
          </a:custGeom>
          <a:ln w="9144">
            <a:solidFill>
              <a:srgbClr val="212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91329" y="4867079"/>
            <a:ext cx="205740" cy="194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5" dirty="0">
                <a:solidFill>
                  <a:srgbClr val="212C46"/>
                </a:solidFill>
                <a:latin typeface="Tahoma"/>
                <a:cs typeface="Tahoma"/>
              </a:rPr>
              <a:t>42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6DAC2C-920C-A549-867D-7CDB897D5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396" y="966916"/>
            <a:ext cx="6471207" cy="39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07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10" name="矩形 9"/>
          <p:cNvSpPr/>
          <p:nvPr/>
        </p:nvSpPr>
        <p:spPr>
          <a:xfrm>
            <a:off x="688369" y="1131590"/>
            <a:ext cx="82761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问：为什么对加和后的能量取</a:t>
            </a:r>
            <a:r>
              <a:rPr lang="en-US" altLang="zh-CN" dirty="0"/>
              <a:t>log?</a:t>
            </a:r>
          </a:p>
          <a:p>
            <a:r>
              <a:rPr lang="zh-CN" altLang="en-US" dirty="0"/>
              <a:t>答：最后取</a:t>
            </a:r>
            <a:r>
              <a:rPr lang="en-GB" altLang="zh-CN" dirty="0"/>
              <a:t>log</a:t>
            </a:r>
            <a:r>
              <a:rPr lang="zh-CN" altLang="en-US" dirty="0"/>
              <a:t>也是源于人耳的听力系统，人对声音强度的感知也不是线性的，一般来说，要使声音的音量翻倍，我们需要投入</a:t>
            </a:r>
            <a:r>
              <a:rPr lang="en-US" altLang="zh-CN" dirty="0"/>
              <a:t>8</a:t>
            </a:r>
            <a:r>
              <a:rPr lang="zh-CN" altLang="en-US" dirty="0"/>
              <a:t>倍的能量，为了把能量进行压缩，所以取了</a:t>
            </a:r>
            <a:r>
              <a:rPr lang="en-GB" altLang="zh-CN" dirty="0"/>
              <a:t>log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问：为什么做</a:t>
            </a:r>
            <a:r>
              <a:rPr lang="en-US" altLang="zh-CN" dirty="0"/>
              <a:t>DCT</a:t>
            </a:r>
          </a:p>
          <a:p>
            <a:r>
              <a:rPr lang="zh-CN" altLang="en-US" dirty="0"/>
              <a:t>答：因为不同的</a:t>
            </a:r>
            <a:r>
              <a:rPr lang="en-GB" altLang="zh-CN" dirty="0"/>
              <a:t>Mel</a:t>
            </a:r>
            <a:r>
              <a:rPr lang="zh-CN" altLang="en-US" dirty="0"/>
              <a:t>滤波器是有交集的，因此它们是相关的，我们可以用</a:t>
            </a:r>
            <a:r>
              <a:rPr lang="en-GB" altLang="zh-CN" dirty="0"/>
              <a:t>DCT</a:t>
            </a:r>
            <a:r>
              <a:rPr lang="zh-CN" altLang="en-US" dirty="0"/>
              <a:t>变换去掉这些相关性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问：为什么只取</a:t>
            </a:r>
            <a:r>
              <a:rPr lang="en-US" altLang="zh-CN" dirty="0"/>
              <a:t>2-13</a:t>
            </a:r>
            <a:r>
              <a:rPr lang="zh-CN" altLang="en-US" dirty="0"/>
              <a:t>个数字</a:t>
            </a:r>
            <a:endParaRPr lang="en-US" altLang="zh-CN" dirty="0"/>
          </a:p>
          <a:p>
            <a:r>
              <a:rPr lang="zh-CN" altLang="en-US" dirty="0"/>
              <a:t>答：因为后面的能量</a:t>
            </a:r>
            <a:r>
              <a:rPr lang="en-US" altLang="zh-CN" dirty="0"/>
              <a:t>(</a:t>
            </a:r>
            <a:r>
              <a:rPr lang="zh-CN" altLang="en-US" dirty="0"/>
              <a:t>前面的能量</a:t>
            </a:r>
            <a:r>
              <a:rPr lang="en-US" altLang="zh-CN" dirty="0"/>
              <a:t>)</a:t>
            </a:r>
            <a:r>
              <a:rPr lang="zh-CN" altLang="en-US" dirty="0"/>
              <a:t>表示的是变化很快的高频信号</a:t>
            </a:r>
            <a:r>
              <a:rPr lang="en-US" altLang="zh-CN" dirty="0"/>
              <a:t>(</a:t>
            </a:r>
            <a:r>
              <a:rPr lang="zh-CN" altLang="en-US" dirty="0"/>
              <a:t>低频信号</a:t>
            </a:r>
            <a:r>
              <a:rPr lang="en-US" altLang="zh-CN" dirty="0"/>
              <a:t>)</a:t>
            </a:r>
            <a:r>
              <a:rPr lang="zh-CN" altLang="en-US" dirty="0"/>
              <a:t>，在实践中发现它们会使识别的效果变差。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引用</a:t>
            </a:r>
          </a:p>
        </p:txBody>
      </p:sp>
      <p:sp>
        <p:nvSpPr>
          <p:cNvPr id="5" name="矩形 4"/>
          <p:cNvSpPr/>
          <p:nvPr/>
        </p:nvSpPr>
        <p:spPr>
          <a:xfrm>
            <a:off x="688369" y="1347614"/>
            <a:ext cx="6750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 https://www.cnblogs.com/liaohuiqiang/p/10159429.html</a:t>
            </a:r>
          </a:p>
        </p:txBody>
      </p:sp>
      <p:sp>
        <p:nvSpPr>
          <p:cNvPr id="10" name="矩形 9"/>
          <p:cNvSpPr/>
          <p:nvPr/>
        </p:nvSpPr>
        <p:spPr>
          <a:xfrm>
            <a:off x="688369" y="1862703"/>
            <a:ext cx="7123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[2]</a:t>
            </a:r>
            <a:r>
              <a:rPr lang="zh-CN" altLang="en-US" dirty="0"/>
              <a:t> https://github.com/datawhalechina/team-learning-nlp/blob/master/FoodVoiceRecognition/</a:t>
            </a:r>
          </a:p>
        </p:txBody>
      </p:sp>
      <p:sp>
        <p:nvSpPr>
          <p:cNvPr id="11" name="矩形 10"/>
          <p:cNvSpPr/>
          <p:nvPr/>
        </p:nvSpPr>
        <p:spPr>
          <a:xfrm>
            <a:off x="688369" y="2634467"/>
            <a:ext cx="71239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[3]</a:t>
            </a:r>
            <a:r>
              <a:rPr lang="zh-CN" altLang="en-US" dirty="0"/>
              <a:t> </a:t>
            </a:r>
            <a:r>
              <a:rPr lang="en-GB" altLang="zh-CN" dirty="0"/>
              <a:t>https://</a:t>
            </a:r>
            <a:r>
              <a:rPr lang="en-GB" altLang="zh-CN" dirty="0" err="1"/>
              <a:t>blog.csdn.net</a:t>
            </a:r>
            <a:r>
              <a:rPr lang="en-GB" altLang="zh-CN" dirty="0"/>
              <a:t>/wangwei19871103/article/details/91413983?utm_medium=distribute.pc_relevant.none-task-blog-baidujs_title-2&amp;spm=1001.2101.3001.4242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/>
              <a:t>语音识别任务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301270" y="143356"/>
            <a:ext cx="5414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842E2D-8F79-FA4C-9852-E3008360F426}"/>
              </a:ext>
            </a:extLst>
          </p:cNvPr>
          <p:cNvSpPr txBox="1"/>
          <p:nvPr/>
        </p:nvSpPr>
        <p:spPr>
          <a:xfrm>
            <a:off x="839650" y="2680493"/>
            <a:ext cx="800616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sz="1050" dirty="0"/>
              <a:t>参考链接</a:t>
            </a:r>
            <a:r>
              <a:rPr lang="zh-CN" altLang="en-US" sz="1050" dirty="0"/>
              <a:t>：</a:t>
            </a:r>
            <a:endParaRPr lang="en-US" altLang="zh-CN" sz="1050" dirty="0"/>
          </a:p>
          <a:p>
            <a:r>
              <a:rPr lang="en" altLang="zh-CN" sz="1050" dirty="0"/>
              <a:t>https://ai.baidu.com/tech/speech?track=cp:ainsem|pf:pc|pp:878-chanpin-yuyinjishu|pu:yuyinshibie-baidu|ci:|kw:10521865</a:t>
            </a:r>
            <a:endParaRPr lang="zh-CN" altLang="en-US" sz="105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7A6487-1FAA-8F46-8708-DDE335C4913D}"/>
              </a:ext>
            </a:extLst>
          </p:cNvPr>
          <p:cNvSpPr txBox="1"/>
          <p:nvPr/>
        </p:nvSpPr>
        <p:spPr>
          <a:xfrm>
            <a:off x="864877" y="3266268"/>
            <a:ext cx="6973919" cy="15321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60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zh-CN" altLang="en-US" dirty="0"/>
              <a:t>实验任务：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调用百度语音识别</a:t>
            </a:r>
            <a:r>
              <a:rPr lang="en-US" altLang="zh-CN" dirty="0">
                <a:solidFill>
                  <a:schemeClr val="tx1"/>
                </a:solidFill>
              </a:rPr>
              <a:t>API</a:t>
            </a:r>
            <a:r>
              <a:rPr lang="zh-CN" altLang="en-US" dirty="0">
                <a:solidFill>
                  <a:schemeClr val="tx1"/>
                </a:solidFill>
              </a:rPr>
              <a:t>，完成一段不低于</a:t>
            </a:r>
            <a:r>
              <a:rPr lang="en-US" altLang="zh-CN" dirty="0">
                <a:solidFill>
                  <a:schemeClr val="tx1"/>
                </a:solidFill>
              </a:rPr>
              <a:t>10s</a:t>
            </a:r>
            <a:r>
              <a:rPr lang="zh-CN" altLang="en-US" dirty="0">
                <a:solidFill>
                  <a:schemeClr val="tx1"/>
                </a:solidFill>
              </a:rPr>
              <a:t>的自制语音转文本。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、创建音频转写任务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、查询音频转写任务结果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F82B78-F372-3C47-BAF3-543FF342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29641"/>
            <a:ext cx="6447944" cy="15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28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/>
              <a:t>语音识别任务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301270" y="143356"/>
            <a:ext cx="5414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7A6487-1FAA-8F46-8708-DDE335C4913D}"/>
              </a:ext>
            </a:extLst>
          </p:cNvPr>
          <p:cNvSpPr txBox="1"/>
          <p:nvPr/>
        </p:nvSpPr>
        <p:spPr>
          <a:xfrm>
            <a:off x="814310" y="1039599"/>
            <a:ext cx="8329690" cy="1901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60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、创建音频转写任务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接口描述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zh-CN" altLang="en-US" dirty="0">
                <a:solidFill>
                  <a:schemeClr val="tx1"/>
                </a:solidFill>
              </a:rPr>
              <a:t>根据音频</a:t>
            </a:r>
            <a:r>
              <a:rPr lang="en" altLang="zh-CN" dirty="0">
                <a:solidFill>
                  <a:schemeClr val="tx1"/>
                </a:solidFill>
              </a:rPr>
              <a:t>url</a:t>
            </a:r>
            <a:r>
              <a:rPr lang="zh-CN" altLang="en" dirty="0">
                <a:solidFill>
                  <a:schemeClr val="tx1"/>
                </a:solidFill>
              </a:rPr>
              <a:t>、</a:t>
            </a:r>
            <a:r>
              <a:rPr lang="zh-CN" altLang="en-US" dirty="0">
                <a:solidFill>
                  <a:schemeClr val="tx1"/>
                </a:solidFill>
              </a:rPr>
              <a:t>音频格式、语言</a:t>
            </a:r>
            <a:r>
              <a:rPr lang="en" altLang="zh-CN" dirty="0">
                <a:solidFill>
                  <a:schemeClr val="tx1"/>
                </a:solidFill>
              </a:rPr>
              <a:t>id</a:t>
            </a:r>
            <a:r>
              <a:rPr lang="zh-CN" altLang="en-US" dirty="0">
                <a:solidFill>
                  <a:schemeClr val="tx1"/>
                </a:solidFill>
              </a:rPr>
              <a:t>以及采样率等参数创建音频转写任务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参考文档：</a:t>
            </a:r>
            <a:r>
              <a:rPr lang="en-US" altLang="zh-CN" dirty="0">
                <a:solidFill>
                  <a:schemeClr val="tx1"/>
                </a:solidFill>
              </a:rPr>
              <a:t>https://cloud.baidu.com/doc/SPEECH/s/Vk38lxily</a:t>
            </a:r>
            <a:endParaRPr lang="en" altLang="zh-CN" dirty="0">
              <a:solidFill>
                <a:schemeClr val="tx1"/>
              </a:solidFill>
            </a:endParaRPr>
          </a:p>
          <a:p>
            <a:r>
              <a:rPr lang="en" altLang="zh-CN" dirty="0">
                <a:solidFill>
                  <a:schemeClr val="tx1"/>
                </a:solidFill>
              </a:rPr>
              <a:t>HTTP </a:t>
            </a:r>
            <a:r>
              <a:rPr lang="zh-CN" altLang="en-US" dirty="0">
                <a:solidFill>
                  <a:schemeClr val="tx1"/>
                </a:solidFill>
              </a:rPr>
              <a:t>方法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en" altLang="zh-CN" dirty="0">
                <a:solidFill>
                  <a:schemeClr val="tx1"/>
                </a:solidFill>
              </a:rPr>
              <a:t>POST</a:t>
            </a:r>
          </a:p>
          <a:p>
            <a:r>
              <a:rPr lang="zh-CN" altLang="en" dirty="0">
                <a:solidFill>
                  <a:schemeClr val="tx1"/>
                </a:solidFill>
              </a:rPr>
              <a:t>详细</a:t>
            </a:r>
            <a:r>
              <a:rPr lang="zh-CN" altLang="en-US" dirty="0">
                <a:solidFill>
                  <a:schemeClr val="tx1"/>
                </a:solidFill>
              </a:rPr>
              <a:t>参考网页说明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539A1-4CD2-1D4E-B79C-8E08350B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306355"/>
            <a:ext cx="5004048" cy="25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38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9D4751-9BC3-7F47-81EB-1764EAAA9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080366-8EFA-0249-84CB-BCE5B3063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32810"/>
            <a:ext cx="7767262" cy="276999"/>
          </a:xfrm>
        </p:spPr>
        <p:txBody>
          <a:bodyPr/>
          <a:lstStyle/>
          <a:p>
            <a:r>
              <a:rPr lang="zh-CN" altLang="en-US" dirty="0"/>
              <a:t>获取鉴权参考代码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42B7F1-4196-D54A-B2E5-9BAFCAB632DE}"/>
              </a:ext>
            </a:extLst>
          </p:cNvPr>
          <p:cNvSpPr txBox="1"/>
          <p:nvPr/>
        </p:nvSpPr>
        <p:spPr>
          <a:xfrm>
            <a:off x="1298036" y="965278"/>
            <a:ext cx="6547927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CN" sz="900">
                <a:solidFill>
                  <a:srgbClr val="CC7832"/>
                </a:solidFill>
                <a:effectLst/>
              </a:rPr>
              <a:t>def </a:t>
            </a:r>
            <a:r>
              <a:rPr lang="en" altLang="zh-CN" sz="900">
                <a:solidFill>
                  <a:srgbClr val="FFC66D"/>
                </a:solidFill>
                <a:effectLst/>
              </a:rPr>
              <a:t>fetch_token</a:t>
            </a:r>
            <a:r>
              <a:rPr lang="en" altLang="zh-CN" sz="900"/>
              <a:t>():</a:t>
            </a:r>
            <a:br>
              <a:rPr lang="en" altLang="zh-CN" sz="900"/>
            </a:br>
            <a:r>
              <a:rPr lang="en" altLang="zh-CN" sz="900"/>
              <a:t>    params = {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'grant_type'</a:t>
            </a:r>
            <a:r>
              <a:rPr lang="en" altLang="zh-CN" sz="900"/>
              <a:t>: 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'client_credentials'</a:t>
            </a:r>
            <a:r>
              <a:rPr lang="en" altLang="zh-CN" sz="900">
                <a:solidFill>
                  <a:srgbClr val="CC7832"/>
                </a:solidFill>
                <a:effectLst/>
              </a:rPr>
              <a:t>,</a:t>
            </a:r>
            <a:br>
              <a:rPr lang="en" altLang="zh-CN" sz="900">
                <a:solidFill>
                  <a:srgbClr val="CC7832"/>
                </a:solidFill>
                <a:effectLst/>
              </a:rPr>
            </a:br>
            <a:r>
              <a:rPr lang="en" altLang="zh-CN" sz="900">
                <a:solidFill>
                  <a:srgbClr val="CC7832"/>
                </a:solidFill>
                <a:effectLst/>
              </a:rPr>
              <a:t>              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'client_id'</a:t>
            </a:r>
            <a:r>
              <a:rPr lang="en" altLang="zh-CN" sz="900"/>
              <a:t>: API_KEY</a:t>
            </a:r>
            <a:r>
              <a:rPr lang="en" altLang="zh-CN" sz="900">
                <a:solidFill>
                  <a:srgbClr val="CC7832"/>
                </a:solidFill>
                <a:effectLst/>
              </a:rPr>
              <a:t>,</a:t>
            </a:r>
            <a:br>
              <a:rPr lang="en" altLang="zh-CN" sz="900">
                <a:solidFill>
                  <a:srgbClr val="CC7832"/>
                </a:solidFill>
                <a:effectLst/>
              </a:rPr>
            </a:br>
            <a:r>
              <a:rPr lang="en" altLang="zh-CN" sz="900">
                <a:solidFill>
                  <a:srgbClr val="CC7832"/>
                </a:solidFill>
                <a:effectLst/>
              </a:rPr>
              <a:t>              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'client_secret'</a:t>
            </a:r>
            <a:r>
              <a:rPr lang="en" altLang="zh-CN" sz="900"/>
              <a:t>: SECRET_KEY}</a:t>
            </a:r>
            <a:br>
              <a:rPr lang="en" altLang="zh-CN" sz="900"/>
            </a:br>
            <a:r>
              <a:rPr lang="en" altLang="zh-CN" sz="900"/>
              <a:t>    post_data = urlencode(params)</a:t>
            </a:r>
            <a:br>
              <a:rPr lang="en" altLang="zh-CN" sz="900"/>
            </a:br>
            <a:r>
              <a:rPr lang="en" altLang="zh-CN" sz="900"/>
              <a:t>    post_data = post_data.encode( 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'utf-8'</a:t>
            </a:r>
            <a:r>
              <a:rPr lang="en" altLang="zh-CN" sz="900"/>
              <a:t>)</a:t>
            </a:r>
            <a:br>
              <a:rPr lang="en" altLang="zh-CN" sz="900"/>
            </a:br>
            <a:r>
              <a:rPr lang="en" altLang="zh-CN" sz="900"/>
              <a:t>    req = Request(TOKEN_URL</a:t>
            </a:r>
            <a:r>
              <a:rPr lang="en" altLang="zh-CN" sz="900">
                <a:solidFill>
                  <a:srgbClr val="CC7832"/>
                </a:solidFill>
                <a:effectLst/>
              </a:rPr>
              <a:t>, </a:t>
            </a:r>
            <a:r>
              <a:rPr lang="en" altLang="zh-CN" sz="900"/>
              <a:t>post_data)</a:t>
            </a:r>
            <a:br>
              <a:rPr lang="en" altLang="zh-CN" sz="900"/>
            </a:br>
            <a:r>
              <a:rPr lang="en" altLang="zh-CN" sz="900"/>
              <a:t>   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try</a:t>
            </a:r>
            <a:r>
              <a:rPr lang="en" altLang="zh-CN" sz="900"/>
              <a:t>:</a:t>
            </a:r>
            <a:br>
              <a:rPr lang="en" altLang="zh-CN" sz="900"/>
            </a:br>
            <a:r>
              <a:rPr lang="en" altLang="zh-CN" sz="900"/>
              <a:t>        f = urlopen(req)</a:t>
            </a:r>
            <a:br>
              <a:rPr lang="en" altLang="zh-CN" sz="900"/>
            </a:br>
            <a:r>
              <a:rPr lang="en" altLang="zh-CN" sz="900"/>
              <a:t>        result_str = f.read()</a:t>
            </a:r>
            <a:br>
              <a:rPr lang="en" altLang="zh-CN" sz="900"/>
            </a:br>
            <a:r>
              <a:rPr lang="en" altLang="zh-CN" sz="900"/>
              <a:t>   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except </a:t>
            </a:r>
            <a:r>
              <a:rPr lang="en" altLang="zh-CN" sz="900"/>
              <a:t>URLError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as </a:t>
            </a:r>
            <a:r>
              <a:rPr lang="en" altLang="zh-CN" sz="900"/>
              <a:t>err:</a:t>
            </a:r>
            <a:br>
              <a:rPr lang="en" altLang="zh-CN" sz="900"/>
            </a:br>
            <a:r>
              <a:rPr lang="en" altLang="zh-CN" sz="900"/>
              <a:t>        </a:t>
            </a:r>
            <a:r>
              <a:rPr lang="en" altLang="zh-CN" sz="900">
                <a:solidFill>
                  <a:srgbClr val="8888C6"/>
                </a:solidFill>
                <a:effectLst/>
              </a:rPr>
              <a:t>print</a:t>
            </a:r>
            <a:r>
              <a:rPr lang="en" altLang="zh-CN" sz="900"/>
              <a:t>(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'token http response http code : ' </a:t>
            </a:r>
            <a:r>
              <a:rPr lang="en" altLang="zh-CN" sz="900"/>
              <a:t>+ </a:t>
            </a:r>
            <a:r>
              <a:rPr lang="en" altLang="zh-CN" sz="900">
                <a:solidFill>
                  <a:srgbClr val="8888C6"/>
                </a:solidFill>
                <a:effectLst/>
              </a:rPr>
              <a:t>str</a:t>
            </a:r>
            <a:r>
              <a:rPr lang="en" altLang="zh-CN" sz="900"/>
              <a:t>(err.code))</a:t>
            </a:r>
            <a:br>
              <a:rPr lang="en" altLang="zh-CN" sz="900"/>
            </a:br>
            <a:r>
              <a:rPr lang="en" altLang="zh-CN" sz="900"/>
              <a:t>        result_str = err.read()</a:t>
            </a:r>
            <a:br>
              <a:rPr lang="en" altLang="zh-CN" sz="900"/>
            </a:br>
            <a:r>
              <a:rPr lang="en" altLang="zh-CN" sz="900"/>
              <a:t>    result_str =  result_str.decode()</a:t>
            </a:r>
            <a:br>
              <a:rPr lang="en" altLang="zh-CN" sz="900"/>
            </a:br>
            <a:br>
              <a:rPr lang="en" altLang="zh-CN" sz="900"/>
            </a:br>
            <a:br>
              <a:rPr lang="en" altLang="zh-CN" sz="900"/>
            </a:br>
            <a:r>
              <a:rPr lang="en" altLang="zh-CN" sz="900">
                <a:solidFill>
                  <a:srgbClr val="808080"/>
                </a:solidFill>
                <a:effectLst/>
              </a:rPr>
              <a:t>#    print(result_str)</a:t>
            </a:r>
            <a:br>
              <a:rPr lang="en" altLang="zh-CN" sz="900">
                <a:solidFill>
                  <a:srgbClr val="808080"/>
                </a:solidFill>
                <a:effectLst/>
              </a:rPr>
            </a:br>
            <a:r>
              <a:rPr lang="en" altLang="zh-CN" sz="900">
                <a:solidFill>
                  <a:srgbClr val="808080"/>
                </a:solidFill>
                <a:effectLst/>
              </a:rPr>
              <a:t>    </a:t>
            </a:r>
            <a:r>
              <a:rPr lang="en" altLang="zh-CN" sz="900"/>
              <a:t>result = json.loads(result_str)</a:t>
            </a:r>
            <a:br>
              <a:rPr lang="en" altLang="zh-CN" sz="900"/>
            </a:br>
            <a:r>
              <a:rPr lang="en" altLang="zh-CN" sz="900">
                <a:solidFill>
                  <a:srgbClr val="808080"/>
                </a:solidFill>
                <a:effectLst/>
              </a:rPr>
              <a:t>#    print(result)</a:t>
            </a:r>
            <a:br>
              <a:rPr lang="en" altLang="zh-CN" sz="900">
                <a:solidFill>
                  <a:srgbClr val="808080"/>
                </a:solidFill>
                <a:effectLst/>
              </a:rPr>
            </a:br>
            <a:r>
              <a:rPr lang="en" altLang="zh-CN" sz="900">
                <a:solidFill>
                  <a:srgbClr val="808080"/>
                </a:solidFill>
                <a:effectLst/>
              </a:rPr>
              <a:t>   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if </a:t>
            </a:r>
            <a:r>
              <a:rPr lang="en" altLang="zh-CN" sz="900"/>
              <a:t>(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'access_token'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in </a:t>
            </a:r>
            <a:r>
              <a:rPr lang="en" altLang="zh-CN" sz="900"/>
              <a:t>result.keys()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and 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'scope'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in </a:t>
            </a:r>
            <a:r>
              <a:rPr lang="en" altLang="zh-CN" sz="900"/>
              <a:t>result.keys()):</a:t>
            </a:r>
            <a:br>
              <a:rPr lang="en" altLang="zh-CN" sz="900"/>
            </a:br>
            <a:r>
              <a:rPr lang="en" altLang="zh-CN" sz="900"/>
              <a:t>       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if not </a:t>
            </a:r>
            <a:r>
              <a:rPr lang="en" altLang="zh-CN" sz="900"/>
              <a:t>SCOPE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in </a:t>
            </a:r>
            <a:r>
              <a:rPr lang="en" altLang="zh-CN" sz="900"/>
              <a:t>result[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'scope'</a:t>
            </a:r>
            <a:r>
              <a:rPr lang="en" altLang="zh-CN" sz="900"/>
              <a:t>].split(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 '</a:t>
            </a:r>
            <a:r>
              <a:rPr lang="en" altLang="zh-CN" sz="900"/>
              <a:t>):</a:t>
            </a:r>
            <a:br>
              <a:rPr lang="en" altLang="zh-CN" sz="900"/>
            </a:br>
            <a:r>
              <a:rPr lang="en" altLang="zh-CN" sz="900"/>
              <a:t>           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raise </a:t>
            </a:r>
            <a:r>
              <a:rPr lang="en" altLang="zh-CN" sz="900"/>
              <a:t>DemoError(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'scope is not correct'</a:t>
            </a:r>
            <a:r>
              <a:rPr lang="en" altLang="zh-CN" sz="900"/>
              <a:t>)</a:t>
            </a:r>
            <a:br>
              <a:rPr lang="en" altLang="zh-CN" sz="900"/>
            </a:br>
            <a:r>
              <a:rPr lang="en" altLang="zh-CN" sz="900">
                <a:solidFill>
                  <a:srgbClr val="808080"/>
                </a:solidFill>
                <a:effectLst/>
              </a:rPr>
              <a:t>#        print('SUCCESS WITH TOKEN: %s ; EXPIRES IN SECONDS: %s' % (result['access_token'], result['expires_in']))</a:t>
            </a:r>
            <a:br>
              <a:rPr lang="en" altLang="zh-CN" sz="900">
                <a:solidFill>
                  <a:srgbClr val="808080"/>
                </a:solidFill>
                <a:effectLst/>
              </a:rPr>
            </a:br>
            <a:r>
              <a:rPr lang="en" altLang="zh-CN" sz="900">
                <a:solidFill>
                  <a:srgbClr val="808080"/>
                </a:solidFill>
                <a:effectLst/>
              </a:rPr>
              <a:t>       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return </a:t>
            </a:r>
            <a:r>
              <a:rPr lang="en" altLang="zh-CN" sz="900"/>
              <a:t>result[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'access_token'</a:t>
            </a:r>
            <a:r>
              <a:rPr lang="en" altLang="zh-CN" sz="900"/>
              <a:t>]</a:t>
            </a:r>
            <a:br>
              <a:rPr lang="en" altLang="zh-CN" sz="900"/>
            </a:br>
            <a:r>
              <a:rPr lang="en" altLang="zh-CN" sz="900"/>
              <a:t>   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else</a:t>
            </a:r>
            <a:r>
              <a:rPr lang="en" altLang="zh-CN" sz="900"/>
              <a:t>:</a:t>
            </a:r>
            <a:br>
              <a:rPr lang="en" altLang="zh-CN" sz="900"/>
            </a:br>
            <a:r>
              <a:rPr lang="en" altLang="zh-CN" sz="900"/>
              <a:t>        </a:t>
            </a:r>
            <a:r>
              <a:rPr lang="en" altLang="zh-CN" sz="900">
                <a:solidFill>
                  <a:srgbClr val="CC7832"/>
                </a:solidFill>
                <a:effectLst/>
              </a:rPr>
              <a:t>raise </a:t>
            </a:r>
            <a:r>
              <a:rPr lang="en" altLang="zh-CN" sz="900"/>
              <a:t>DemoError(</a:t>
            </a:r>
            <a:r>
              <a:rPr lang="en" altLang="zh-CN" sz="900">
                <a:solidFill>
                  <a:srgbClr val="6A8759"/>
                </a:solidFill>
                <a:effectLst/>
              </a:rPr>
              <a:t>'MAYBE API_KEY or SECRET_KEY not correct: access_token or scope not found in token response'</a:t>
            </a:r>
            <a:r>
              <a:rPr lang="en" altLang="zh-CN" sz="900"/>
              <a:t>)</a:t>
            </a:r>
            <a:br>
              <a:rPr lang="en" altLang="zh-CN" sz="900"/>
            </a:br>
            <a:br>
              <a:rPr lang="en" altLang="zh-CN" sz="900"/>
            </a:br>
            <a:r>
              <a:rPr lang="en" altLang="zh-CN" sz="900">
                <a:solidFill>
                  <a:srgbClr val="6A8759"/>
                </a:solidFill>
                <a:effectLst/>
              </a:rPr>
              <a:t>"""  </a:t>
            </a:r>
            <a:r>
              <a:rPr lang="zh-CN" altLang="en-US" sz="900">
                <a:solidFill>
                  <a:srgbClr val="6A8759"/>
                </a:solidFill>
                <a:effectLst/>
              </a:rPr>
              <a:t>获取鉴权结束，</a:t>
            </a:r>
            <a:r>
              <a:rPr lang="en" altLang="zh-CN" sz="900">
                <a:solidFill>
                  <a:srgbClr val="6A8759"/>
                </a:solidFill>
                <a:effectLst/>
              </a:rPr>
              <a:t>TOKEN end """</a:t>
            </a: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1312546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9D4751-9BC3-7F47-81EB-1764EAAA9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080366-8EFA-0249-84CB-BCE5B3063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32810"/>
            <a:ext cx="7767262" cy="276999"/>
          </a:xfrm>
        </p:spPr>
        <p:txBody>
          <a:bodyPr/>
          <a:lstStyle/>
          <a:p>
            <a:r>
              <a:rPr lang="zh-CN" altLang="en-US" dirty="0"/>
              <a:t>创建音频转写任务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C05028-B9EB-AA4F-83C8-85EC73E3BF2C}"/>
              </a:ext>
            </a:extLst>
          </p:cNvPr>
          <p:cNvSpPr txBox="1"/>
          <p:nvPr/>
        </p:nvSpPr>
        <p:spPr>
          <a:xfrm>
            <a:off x="0" y="863786"/>
            <a:ext cx="9144000" cy="39703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6A8759"/>
                </a:solidFill>
                <a:effectLst/>
              </a:rPr>
              <a:t>"""  </a:t>
            </a:r>
            <a:r>
              <a:rPr lang="zh-CN" altLang="en-US" sz="1400">
                <a:solidFill>
                  <a:srgbClr val="6A8759"/>
                </a:solidFill>
                <a:effectLst/>
              </a:rPr>
              <a:t>发送识别请求 </a:t>
            </a:r>
            <a:r>
              <a:rPr lang="en-US" altLang="zh-CN" sz="1400">
                <a:solidFill>
                  <a:srgbClr val="6A8759"/>
                </a:solidFill>
                <a:effectLst/>
              </a:rPr>
              <a:t>"""</a:t>
            </a:r>
            <a:br>
              <a:rPr lang="en-US" altLang="zh-CN" sz="1400">
                <a:solidFill>
                  <a:srgbClr val="6A8759"/>
                </a:solidFill>
                <a:effectLst/>
              </a:rPr>
            </a:br>
            <a:r>
              <a:rPr lang="en-US" altLang="zh-CN" sz="1400">
                <a:solidFill>
                  <a:srgbClr val="808080"/>
                </a:solidFill>
                <a:effectLst/>
              </a:rPr>
              <a:t>#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待进行语音识别的音频文件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url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地址，需要可公开访问。</a:t>
            </a:r>
            <a:endParaRPr lang="en-US" altLang="zh-CN" sz="1400">
              <a:solidFill>
                <a:srgbClr val="808080"/>
              </a:solidFill>
              <a:effectLst/>
            </a:endParaRPr>
          </a:p>
          <a:p>
            <a:r>
              <a:rPr lang="en" altLang="zh-CN" sz="1400"/>
              <a:t>speech_url_list = [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"https://platform.bj.bcebos.com/sdk%2Fasr%2Fasr_doc%2Fdoc_download_files%2F16k.pcm"</a:t>
            </a:r>
            <a:r>
              <a:rPr lang="en" altLang="zh-CN" sz="1400">
                <a:solidFill>
                  <a:srgbClr val="CC7832"/>
                </a:solidFill>
                <a:effectLst/>
              </a:rPr>
              <a:t>,</a:t>
            </a:r>
            <a:r>
              <a:rPr lang="en" altLang="zh-CN" sz="1400"/>
              <a:t>]   </a:t>
            </a:r>
            <a:br>
              <a:rPr lang="en" altLang="zh-CN" sz="1400"/>
            </a:br>
            <a:br>
              <a:rPr lang="en" altLang="zh-CN" sz="1400"/>
            </a:br>
            <a:r>
              <a:rPr lang="en" altLang="zh-CN" sz="1400">
                <a:solidFill>
                  <a:srgbClr val="CC7832"/>
                </a:solidFill>
                <a:effectLst/>
              </a:rPr>
              <a:t>for </a:t>
            </a:r>
            <a:r>
              <a:rPr lang="en" altLang="zh-CN" sz="1400"/>
              <a:t>speech_url </a:t>
            </a:r>
            <a:r>
              <a:rPr lang="en" altLang="zh-CN" sz="1400">
                <a:solidFill>
                  <a:srgbClr val="CC7832"/>
                </a:solidFill>
                <a:effectLst/>
              </a:rPr>
              <a:t>in </a:t>
            </a:r>
            <a:r>
              <a:rPr lang="en" altLang="zh-CN" sz="1400"/>
              <a:t>speech_url_list:</a:t>
            </a:r>
            <a:br>
              <a:rPr lang="en" altLang="zh-CN" sz="1400"/>
            </a:br>
            <a:r>
              <a:rPr lang="en" altLang="zh-CN" sz="1400"/>
              <a:t>    url = 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'https://aip.baidubce.com/rpc/2.0/aasr/v1/create'  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#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创建音频转写任务请求地址</a:t>
            </a:r>
            <a:br>
              <a:rPr lang="zh-CN" altLang="en-US" sz="1400">
                <a:solidFill>
                  <a:srgbClr val="808080"/>
                </a:solidFill>
                <a:effectLst/>
              </a:rPr>
            </a:br>
            <a:r>
              <a:rPr lang="zh-CN" altLang="en-US" sz="1400">
                <a:solidFill>
                  <a:srgbClr val="808080"/>
                </a:solidFill>
                <a:effectLst/>
              </a:rPr>
              <a:t>    </a:t>
            </a:r>
            <a:r>
              <a:rPr lang="en" altLang="zh-CN" sz="1400"/>
              <a:t>body = {</a:t>
            </a:r>
            <a:br>
              <a:rPr lang="en" altLang="zh-CN" sz="1400"/>
            </a:br>
            <a:r>
              <a:rPr lang="en" altLang="zh-CN" sz="1400"/>
              <a:t>        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"speech_url"</a:t>
            </a:r>
            <a:r>
              <a:rPr lang="en" altLang="zh-CN" sz="1400"/>
              <a:t>: speech_url</a:t>
            </a:r>
            <a:r>
              <a:rPr lang="en" altLang="zh-CN" sz="1400">
                <a:solidFill>
                  <a:srgbClr val="CC7832"/>
                </a:solidFill>
                <a:effectLst/>
              </a:rPr>
              <a:t>,</a:t>
            </a:r>
            <a:br>
              <a:rPr lang="en" altLang="zh-CN" sz="1400">
                <a:solidFill>
                  <a:srgbClr val="CC7832"/>
                </a:solidFill>
                <a:effectLst/>
              </a:rPr>
            </a:br>
            <a:r>
              <a:rPr lang="en" altLang="zh-CN" sz="1400">
                <a:solidFill>
                  <a:srgbClr val="CC7832"/>
                </a:solidFill>
                <a:effectLst/>
              </a:rPr>
              <a:t>        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"format"</a:t>
            </a:r>
            <a:r>
              <a:rPr lang="en" altLang="zh-CN" sz="1400"/>
              <a:t>: 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"pcm"</a:t>
            </a:r>
            <a:r>
              <a:rPr lang="en" altLang="zh-CN" sz="1400">
                <a:solidFill>
                  <a:srgbClr val="CC7832"/>
                </a:solidFill>
                <a:effectLst/>
              </a:rPr>
              <a:t>,        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#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音频格式，支持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pcm,wav,mp3</a:t>
            </a:r>
            <a:br>
              <a:rPr lang="zh-CN" altLang="en-US" sz="1400">
                <a:solidFill>
                  <a:srgbClr val="808080"/>
                </a:solidFill>
                <a:effectLst/>
              </a:rPr>
            </a:br>
            <a:r>
              <a:rPr lang="zh-CN" altLang="en-US" sz="1400">
                <a:solidFill>
                  <a:srgbClr val="808080"/>
                </a:solidFill>
                <a:effectLst/>
              </a:rPr>
              <a:t>        </a:t>
            </a:r>
            <a:r>
              <a:rPr lang="en-US" altLang="zh-CN" sz="1400">
                <a:solidFill>
                  <a:srgbClr val="6A8759"/>
                </a:solidFill>
                <a:effectLst/>
              </a:rPr>
              <a:t>"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pid"</a:t>
            </a:r>
            <a:r>
              <a:rPr lang="en" altLang="zh-CN" sz="1400"/>
              <a:t>: </a:t>
            </a:r>
            <a:r>
              <a:rPr lang="en" altLang="zh-CN" sz="1400">
                <a:solidFill>
                  <a:srgbClr val="6897BB"/>
                </a:solidFill>
                <a:effectLst/>
              </a:rPr>
              <a:t>1537</a:t>
            </a:r>
            <a:r>
              <a:rPr lang="en" altLang="zh-CN" sz="1400">
                <a:solidFill>
                  <a:srgbClr val="CC7832"/>
                </a:solidFill>
                <a:effectLst/>
              </a:rPr>
              <a:t>,        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#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模型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pid</a:t>
            </a:r>
            <a:r>
              <a:rPr lang="zh-CN" altLang="en" sz="1400">
                <a:solidFill>
                  <a:srgbClr val="808080"/>
                </a:solidFill>
                <a:effectLst/>
              </a:rPr>
              <a:t>，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1537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为普通话输入法模型，</a:t>
            </a:r>
            <a:r>
              <a:rPr lang="en-US" altLang="zh-CN" sz="1400">
                <a:solidFill>
                  <a:srgbClr val="808080"/>
                </a:solidFill>
                <a:effectLst/>
              </a:rPr>
              <a:t>1737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为英语模型</a:t>
            </a:r>
            <a:br>
              <a:rPr lang="zh-CN" altLang="en-US" sz="1400">
                <a:solidFill>
                  <a:srgbClr val="808080"/>
                </a:solidFill>
                <a:effectLst/>
              </a:rPr>
            </a:br>
            <a:r>
              <a:rPr lang="zh-CN" altLang="en-US" sz="1400">
                <a:solidFill>
                  <a:srgbClr val="808080"/>
                </a:solidFill>
                <a:effectLst/>
              </a:rPr>
              <a:t>        </a:t>
            </a:r>
            <a:r>
              <a:rPr lang="en-US" altLang="zh-CN" sz="1400">
                <a:solidFill>
                  <a:srgbClr val="6A8759"/>
                </a:solidFill>
                <a:effectLst/>
              </a:rPr>
              <a:t>"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rate"</a:t>
            </a:r>
            <a:r>
              <a:rPr lang="en" altLang="zh-CN" sz="1400"/>
              <a:t>: </a:t>
            </a:r>
            <a:r>
              <a:rPr lang="en" altLang="zh-CN" sz="1400">
                <a:solidFill>
                  <a:srgbClr val="6897BB"/>
                </a:solidFill>
                <a:effectLst/>
              </a:rPr>
              <a:t>16000       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#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音频采样率，支持</a:t>
            </a:r>
            <a:r>
              <a:rPr lang="en-US" altLang="zh-CN" sz="1400">
                <a:solidFill>
                  <a:srgbClr val="808080"/>
                </a:solidFill>
                <a:effectLst/>
              </a:rPr>
              <a:t>16000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采样率    </a:t>
            </a:r>
            <a:r>
              <a:rPr lang="en-US" altLang="zh-CN" sz="1400"/>
              <a:t>}</a:t>
            </a:r>
            <a:br>
              <a:rPr lang="en-US" altLang="zh-CN" sz="1400"/>
            </a:br>
            <a:endParaRPr lang="en-US" altLang="zh-CN" sz="1400"/>
          </a:p>
          <a:p>
            <a:r>
              <a:rPr lang="zh-CN" altLang="en-US" sz="1400"/>
              <a:t>    </a:t>
            </a:r>
            <a:r>
              <a:rPr lang="en" altLang="zh-CN" sz="1400"/>
              <a:t>token = {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"access_token"</a:t>
            </a:r>
            <a:r>
              <a:rPr lang="en" altLang="zh-CN" sz="1400"/>
              <a:t>:fetch_token()}</a:t>
            </a:r>
            <a:br>
              <a:rPr lang="en" altLang="zh-CN" sz="1400"/>
            </a:br>
            <a:r>
              <a:rPr lang="en" altLang="zh-CN" sz="1400"/>
              <a:t>    headers = {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'content-type'</a:t>
            </a:r>
            <a:r>
              <a:rPr lang="en" altLang="zh-CN" sz="1400"/>
              <a:t>: </a:t>
            </a:r>
            <a:r>
              <a:rPr lang="en" altLang="zh-CN" sz="1400">
                <a:solidFill>
                  <a:srgbClr val="6A8759"/>
                </a:solidFill>
                <a:effectLst/>
              </a:rPr>
              <a:t>"application/json"</a:t>
            </a:r>
            <a:r>
              <a:rPr lang="en" altLang="zh-CN" sz="1400"/>
              <a:t>}</a:t>
            </a:r>
            <a:br>
              <a:rPr lang="en" altLang="zh-CN" sz="1400"/>
            </a:br>
            <a:r>
              <a:rPr lang="en" altLang="zh-CN" sz="1400"/>
              <a:t>    response = requests.post(url</a:t>
            </a:r>
            <a:r>
              <a:rPr lang="en" altLang="zh-CN" sz="1400">
                <a:solidFill>
                  <a:srgbClr val="CC7832"/>
                </a:solidFill>
                <a:effectLst/>
              </a:rPr>
              <a:t>,</a:t>
            </a:r>
            <a:r>
              <a:rPr lang="en" altLang="zh-CN" sz="1400">
                <a:solidFill>
                  <a:srgbClr val="AA4926"/>
                </a:solidFill>
                <a:effectLst/>
              </a:rPr>
              <a:t>params</a:t>
            </a:r>
            <a:r>
              <a:rPr lang="en" altLang="zh-CN" sz="1400"/>
              <a:t>=token</a:t>
            </a:r>
            <a:r>
              <a:rPr lang="en" altLang="zh-CN" sz="1400">
                <a:solidFill>
                  <a:srgbClr val="CC7832"/>
                </a:solidFill>
                <a:effectLst/>
              </a:rPr>
              <a:t>,</a:t>
            </a:r>
            <a:r>
              <a:rPr lang="en" altLang="zh-CN" sz="1400">
                <a:solidFill>
                  <a:srgbClr val="AA4926"/>
                </a:solidFill>
                <a:effectLst/>
              </a:rPr>
              <a:t>data </a:t>
            </a:r>
            <a:r>
              <a:rPr lang="en" altLang="zh-CN" sz="1400"/>
              <a:t>= json.dumps(body)</a:t>
            </a:r>
            <a:r>
              <a:rPr lang="en" altLang="zh-CN" sz="1400">
                <a:solidFill>
                  <a:srgbClr val="CC7832"/>
                </a:solidFill>
                <a:effectLst/>
              </a:rPr>
              <a:t>, </a:t>
            </a:r>
            <a:r>
              <a:rPr lang="en" altLang="zh-CN" sz="1400">
                <a:solidFill>
                  <a:srgbClr val="AA4926"/>
                </a:solidFill>
                <a:effectLst/>
              </a:rPr>
              <a:t>headers </a:t>
            </a:r>
            <a:r>
              <a:rPr lang="en" altLang="zh-CN" sz="1400"/>
              <a:t>= headers)</a:t>
            </a:r>
            <a:br>
              <a:rPr lang="en" altLang="zh-CN" sz="1400"/>
            </a:br>
            <a:br>
              <a:rPr lang="en" altLang="zh-CN" sz="1400"/>
            </a:br>
            <a:r>
              <a:rPr lang="en" altLang="zh-CN" sz="1400"/>
              <a:t>    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# 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返回请求结果信息，获得</a:t>
            </a:r>
            <a:r>
              <a:rPr lang="en" altLang="zh-CN" sz="1400">
                <a:solidFill>
                  <a:srgbClr val="808080"/>
                </a:solidFill>
                <a:effectLst/>
              </a:rPr>
              <a:t>task_id</a:t>
            </a:r>
            <a:r>
              <a:rPr lang="zh-CN" altLang="en" sz="1400">
                <a:solidFill>
                  <a:srgbClr val="808080"/>
                </a:solidFill>
                <a:effectLst/>
              </a:rPr>
              <a:t>，</a:t>
            </a:r>
            <a:r>
              <a:rPr lang="zh-CN" altLang="en-US" sz="1400">
                <a:solidFill>
                  <a:srgbClr val="808080"/>
                </a:solidFill>
                <a:effectLst/>
              </a:rPr>
              <a:t>通过识别结果查询接口，获取识别结果</a:t>
            </a:r>
            <a:br>
              <a:rPr lang="zh-CN" altLang="en-US" sz="1400">
                <a:solidFill>
                  <a:srgbClr val="808080"/>
                </a:solidFill>
                <a:effectLst/>
              </a:rPr>
            </a:br>
            <a:r>
              <a:rPr lang="zh-CN" altLang="en-US" sz="1400">
                <a:solidFill>
                  <a:srgbClr val="808080"/>
                </a:solidFill>
                <a:effectLst/>
              </a:rPr>
              <a:t>    </a:t>
            </a:r>
            <a:r>
              <a:rPr lang="en" altLang="zh-CN" sz="1400">
                <a:solidFill>
                  <a:srgbClr val="8888C6"/>
                </a:solidFill>
                <a:effectLst/>
              </a:rPr>
              <a:t>print</a:t>
            </a:r>
            <a:r>
              <a:rPr lang="en" altLang="zh-CN" sz="1400"/>
              <a:t>(response.text)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801585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 flipH="1">
            <a:off x="688369" y="311554"/>
            <a:ext cx="7767262" cy="276860"/>
          </a:xfrm>
        </p:spPr>
        <p:txBody>
          <a:bodyPr/>
          <a:lstStyle/>
          <a:p>
            <a:r>
              <a:rPr lang="zh-CN" altLang="en-US" dirty="0"/>
              <a:t>查询音频转写任务结果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301270" y="143356"/>
            <a:ext cx="5414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7A6487-1FAA-8F46-8708-DDE335C4913D}"/>
              </a:ext>
            </a:extLst>
          </p:cNvPr>
          <p:cNvSpPr txBox="1"/>
          <p:nvPr/>
        </p:nvSpPr>
        <p:spPr>
          <a:xfrm>
            <a:off x="814310" y="1039599"/>
            <a:ext cx="8329690" cy="15321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60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/>
              <a:t>2</a:t>
            </a:r>
            <a:r>
              <a:rPr lang="zh-CN" altLang="en-US" dirty="0"/>
              <a:t>、查询音频转写任务结果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根据</a:t>
            </a:r>
            <a:r>
              <a:rPr lang="en" altLang="zh-CN" dirty="0">
                <a:solidFill>
                  <a:schemeClr val="tx1"/>
                </a:solidFill>
              </a:rPr>
              <a:t>task_id</a:t>
            </a:r>
            <a:r>
              <a:rPr lang="zh-CN" altLang="en-US" dirty="0">
                <a:solidFill>
                  <a:schemeClr val="tx1"/>
                </a:solidFill>
              </a:rPr>
              <a:t>的数组批量查询音频转写任务结果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参考文档</a:t>
            </a:r>
            <a:r>
              <a:rPr lang="en-US" altLang="zh-CN" dirty="0">
                <a:solidFill>
                  <a:schemeClr val="tx1"/>
                </a:solidFill>
              </a:rPr>
              <a:t>:https://cloud.baidu.com/doc/SPEECH/s/Vk38lxily</a:t>
            </a:r>
            <a:endParaRPr lang="en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方法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  <a:r>
              <a:rPr lang="en" altLang="zh-CN" dirty="0">
                <a:solidFill>
                  <a:schemeClr val="tx1"/>
                </a:solidFill>
              </a:rPr>
              <a:t>POST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3A1178-1B5B-7E4A-965D-1395E845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15766"/>
            <a:ext cx="5054842" cy="15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61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9D4751-9BC3-7F47-81EB-1764EAAA9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080366-8EFA-0249-84CB-BCE5B3063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32810"/>
            <a:ext cx="7767262" cy="276999"/>
          </a:xfrm>
        </p:spPr>
        <p:txBody>
          <a:bodyPr/>
          <a:lstStyle/>
          <a:p>
            <a:r>
              <a:rPr lang="zh-CN" altLang="en-US" dirty="0"/>
              <a:t>创建音频转写任务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C37AA0-3044-144B-B25B-CB63C9D2B99C}"/>
              </a:ext>
            </a:extLst>
          </p:cNvPr>
          <p:cNvSpPr txBox="1"/>
          <p:nvPr/>
        </p:nvSpPr>
        <p:spPr>
          <a:xfrm>
            <a:off x="926325" y="1851670"/>
            <a:ext cx="7560840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6A8759"/>
                </a:solidFill>
                <a:effectLst/>
              </a:rPr>
              <a:t>"""  </a:t>
            </a:r>
            <a:r>
              <a:rPr lang="zh-CN" altLang="en-US" sz="1200" dirty="0">
                <a:solidFill>
                  <a:srgbClr val="6A8759"/>
                </a:solidFill>
                <a:effectLst/>
              </a:rPr>
              <a:t>发送查询结果请求 </a:t>
            </a:r>
            <a:r>
              <a:rPr lang="en-US" altLang="zh-CN" sz="1200" dirty="0">
                <a:solidFill>
                  <a:srgbClr val="6A8759"/>
                </a:solidFill>
                <a:effectLst/>
              </a:rPr>
              <a:t>"""</a:t>
            </a:r>
            <a:br>
              <a:rPr lang="en-US" altLang="zh-CN" sz="1200" dirty="0">
                <a:solidFill>
                  <a:srgbClr val="6A8759"/>
                </a:solidFill>
                <a:effectLst/>
              </a:rPr>
            </a:br>
            <a:r>
              <a:rPr lang="en-US" altLang="zh-CN" sz="1200" dirty="0">
                <a:solidFill>
                  <a:srgbClr val="808080"/>
                </a:solidFill>
                <a:effectLst/>
              </a:rPr>
              <a:t>#</a:t>
            </a:r>
            <a:r>
              <a:rPr lang="zh-CN" altLang="en-US" sz="1200" dirty="0">
                <a:solidFill>
                  <a:srgbClr val="808080"/>
                </a:solidFill>
                <a:effectLst/>
              </a:rPr>
              <a:t>转写任务</a:t>
            </a:r>
            <a:r>
              <a:rPr lang="en" altLang="zh-CN" sz="1200" dirty="0">
                <a:solidFill>
                  <a:srgbClr val="808080"/>
                </a:solidFill>
                <a:effectLst/>
              </a:rPr>
              <a:t>id</a:t>
            </a:r>
            <a:r>
              <a:rPr lang="zh-CN" altLang="en-US" sz="1200" dirty="0">
                <a:solidFill>
                  <a:srgbClr val="808080"/>
                </a:solidFill>
                <a:effectLst/>
              </a:rPr>
              <a:t>列表，</a:t>
            </a:r>
            <a:r>
              <a:rPr lang="en" altLang="zh-CN" sz="1200" dirty="0">
                <a:solidFill>
                  <a:srgbClr val="808080"/>
                </a:solidFill>
                <a:effectLst/>
              </a:rPr>
              <a:t>task_id</a:t>
            </a:r>
            <a:r>
              <a:rPr lang="zh-CN" altLang="en-US" sz="1200" dirty="0">
                <a:solidFill>
                  <a:srgbClr val="808080"/>
                </a:solidFill>
                <a:effectLst/>
              </a:rPr>
              <a:t>是通过创建音频转写任务时获取到的，每个音频任务对应的值</a:t>
            </a:r>
            <a:br>
              <a:rPr lang="zh-CN" altLang="en-US" sz="1200" dirty="0">
                <a:solidFill>
                  <a:srgbClr val="808080"/>
                </a:solidFill>
                <a:effectLst/>
              </a:rPr>
            </a:br>
            <a:r>
              <a:rPr lang="en" altLang="zh-CN" sz="1200" dirty="0"/>
              <a:t>task_id_list = [</a:t>
            </a:r>
            <a:br>
              <a:rPr lang="en" altLang="zh-CN" sz="1200" dirty="0"/>
            </a:br>
            <a:r>
              <a:rPr lang="en" altLang="zh-CN" sz="1200" dirty="0"/>
              <a:t>    </a:t>
            </a:r>
            <a:r>
              <a:rPr lang="en" altLang="zh-CN" sz="1200" dirty="0">
                <a:solidFill>
                  <a:srgbClr val="6A8759"/>
                </a:solidFill>
                <a:effectLst/>
              </a:rPr>
              <a:t>"620efeb3cc3dec0c4540faf5"</a:t>
            </a:r>
            <a:r>
              <a:rPr lang="en" altLang="zh-CN" sz="1200" dirty="0">
                <a:solidFill>
                  <a:srgbClr val="CC7832"/>
                </a:solidFill>
                <a:effectLst/>
              </a:rPr>
              <a:t>,</a:t>
            </a:r>
            <a:br>
              <a:rPr lang="en" altLang="zh-CN" sz="1200" dirty="0">
                <a:solidFill>
                  <a:srgbClr val="CC7832"/>
                </a:solidFill>
                <a:effectLst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</a:rPr>
              <a:t>    </a:t>
            </a:r>
            <a:r>
              <a:rPr lang="en" altLang="zh-CN" sz="1200" dirty="0"/>
              <a:t>]   </a:t>
            </a:r>
            <a:br>
              <a:rPr lang="en" altLang="zh-CN" sz="1200" dirty="0"/>
            </a:br>
            <a:r>
              <a:rPr lang="en" altLang="zh-CN" sz="1200" dirty="0">
                <a:solidFill>
                  <a:srgbClr val="CC7832"/>
                </a:solidFill>
                <a:effectLst/>
              </a:rPr>
              <a:t>for </a:t>
            </a:r>
            <a:r>
              <a:rPr lang="en" altLang="zh-CN" sz="1200" dirty="0"/>
              <a:t>task_id </a:t>
            </a:r>
            <a:r>
              <a:rPr lang="en" altLang="zh-CN" sz="1200" dirty="0">
                <a:solidFill>
                  <a:srgbClr val="CC7832"/>
                </a:solidFill>
                <a:effectLst/>
              </a:rPr>
              <a:t>in </a:t>
            </a:r>
            <a:r>
              <a:rPr lang="en" altLang="zh-CN" sz="1200" dirty="0"/>
              <a:t>task_id_list:</a:t>
            </a:r>
            <a:br>
              <a:rPr lang="en" altLang="zh-CN" sz="1200" dirty="0"/>
            </a:br>
            <a:r>
              <a:rPr lang="en" altLang="zh-CN" sz="1200" dirty="0"/>
              <a:t>    url = </a:t>
            </a:r>
            <a:r>
              <a:rPr lang="en" altLang="zh-CN" sz="1200" dirty="0">
                <a:solidFill>
                  <a:srgbClr val="6A8759"/>
                </a:solidFill>
                <a:effectLst/>
              </a:rPr>
              <a:t>'https://aip.baidubce.com/rpc/2.0/aasr/v1/query'  </a:t>
            </a:r>
            <a:r>
              <a:rPr lang="en" altLang="zh-CN" sz="1200" dirty="0">
                <a:solidFill>
                  <a:srgbClr val="808080"/>
                </a:solidFill>
                <a:effectLst/>
              </a:rPr>
              <a:t>#</a:t>
            </a:r>
            <a:r>
              <a:rPr lang="zh-CN" altLang="en-US" sz="1200" dirty="0">
                <a:solidFill>
                  <a:srgbClr val="808080"/>
                </a:solidFill>
                <a:effectLst/>
              </a:rPr>
              <a:t>查询音频任务转写结果请求地址</a:t>
            </a:r>
            <a:br>
              <a:rPr lang="zh-CN" altLang="en-US" sz="1200" dirty="0">
                <a:solidFill>
                  <a:srgbClr val="808080"/>
                </a:solidFill>
                <a:effectLst/>
              </a:rPr>
            </a:br>
            <a:r>
              <a:rPr lang="zh-CN" altLang="en-US" sz="1200" dirty="0">
                <a:solidFill>
                  <a:srgbClr val="808080"/>
                </a:solidFill>
                <a:effectLst/>
              </a:rPr>
              <a:t>    </a:t>
            </a:r>
            <a:r>
              <a:rPr lang="en" altLang="zh-CN" sz="1200" dirty="0"/>
              <a:t>body = {</a:t>
            </a:r>
            <a:br>
              <a:rPr lang="en" altLang="zh-CN" sz="1200" dirty="0"/>
            </a:br>
            <a:r>
              <a:rPr lang="en" altLang="zh-CN" sz="1200" dirty="0"/>
              <a:t>        </a:t>
            </a:r>
            <a:r>
              <a:rPr lang="en" altLang="zh-CN" sz="1200" dirty="0">
                <a:solidFill>
                  <a:srgbClr val="6A8759"/>
                </a:solidFill>
                <a:effectLst/>
              </a:rPr>
              <a:t>"task_ids"</a:t>
            </a:r>
            <a:r>
              <a:rPr lang="en" altLang="zh-CN" sz="1200" dirty="0"/>
              <a:t>: [task_id]</a:t>
            </a:r>
            <a:r>
              <a:rPr lang="en" altLang="zh-CN" sz="1200" dirty="0">
                <a:solidFill>
                  <a:srgbClr val="CC7832"/>
                </a:solidFill>
                <a:effectLst/>
              </a:rPr>
              <a:t>,</a:t>
            </a:r>
            <a:br>
              <a:rPr lang="en" altLang="zh-CN" sz="1200" dirty="0">
                <a:solidFill>
                  <a:srgbClr val="CC7832"/>
                </a:solidFill>
                <a:effectLst/>
              </a:rPr>
            </a:br>
            <a:r>
              <a:rPr lang="en" altLang="zh-CN" sz="1200" dirty="0">
                <a:solidFill>
                  <a:srgbClr val="CC7832"/>
                </a:solidFill>
                <a:effectLst/>
              </a:rPr>
              <a:t>    </a:t>
            </a:r>
            <a:r>
              <a:rPr lang="en" altLang="zh-CN" sz="1200" dirty="0"/>
              <a:t>}</a:t>
            </a:r>
            <a:br>
              <a:rPr lang="en" altLang="zh-CN" sz="1200" dirty="0"/>
            </a:br>
            <a:r>
              <a:rPr lang="en" altLang="zh-CN" sz="1200" dirty="0"/>
              <a:t>    token = {</a:t>
            </a:r>
            <a:r>
              <a:rPr lang="en" altLang="zh-CN" sz="1200" dirty="0">
                <a:solidFill>
                  <a:srgbClr val="6A8759"/>
                </a:solidFill>
                <a:effectLst/>
              </a:rPr>
              <a:t>"access_token"</a:t>
            </a:r>
            <a:r>
              <a:rPr lang="en" altLang="zh-CN" sz="1200" dirty="0"/>
              <a:t>:fetch_token()}</a:t>
            </a:r>
            <a:br>
              <a:rPr lang="en" altLang="zh-CN" sz="1200" dirty="0"/>
            </a:br>
            <a:r>
              <a:rPr lang="en" altLang="zh-CN" sz="1200" dirty="0"/>
              <a:t>    headers = {</a:t>
            </a:r>
            <a:r>
              <a:rPr lang="en" altLang="zh-CN" sz="1200" dirty="0">
                <a:solidFill>
                  <a:srgbClr val="6A8759"/>
                </a:solidFill>
                <a:effectLst/>
              </a:rPr>
              <a:t>'content-type'</a:t>
            </a:r>
            <a:r>
              <a:rPr lang="en" altLang="zh-CN" sz="1200" dirty="0"/>
              <a:t>: </a:t>
            </a:r>
            <a:r>
              <a:rPr lang="en" altLang="zh-CN" sz="1200" dirty="0">
                <a:solidFill>
                  <a:srgbClr val="6A8759"/>
                </a:solidFill>
                <a:effectLst/>
              </a:rPr>
              <a:t>"application/json"</a:t>
            </a:r>
            <a:r>
              <a:rPr lang="en" altLang="zh-CN" sz="1200" dirty="0"/>
              <a:t>}</a:t>
            </a:r>
            <a:br>
              <a:rPr lang="en" altLang="zh-CN" sz="1200" dirty="0"/>
            </a:br>
            <a:r>
              <a:rPr lang="en" altLang="zh-CN" sz="1200" dirty="0"/>
              <a:t>    response = requests.post(url</a:t>
            </a:r>
            <a:r>
              <a:rPr lang="en" altLang="zh-CN" sz="1200" dirty="0">
                <a:solidFill>
                  <a:srgbClr val="CC7832"/>
                </a:solidFill>
                <a:effectLst/>
              </a:rPr>
              <a:t>,</a:t>
            </a:r>
            <a:r>
              <a:rPr lang="en" altLang="zh-CN" sz="1200" dirty="0">
                <a:solidFill>
                  <a:srgbClr val="AA4926"/>
                </a:solidFill>
                <a:effectLst/>
              </a:rPr>
              <a:t>params</a:t>
            </a:r>
            <a:r>
              <a:rPr lang="en" altLang="zh-CN" sz="1200" dirty="0"/>
              <a:t>=token</a:t>
            </a:r>
            <a:r>
              <a:rPr lang="en" altLang="zh-CN" sz="1200" dirty="0">
                <a:solidFill>
                  <a:srgbClr val="CC7832"/>
                </a:solidFill>
                <a:effectLst/>
              </a:rPr>
              <a:t>,</a:t>
            </a:r>
            <a:r>
              <a:rPr lang="en" altLang="zh-CN" sz="1200" dirty="0">
                <a:solidFill>
                  <a:srgbClr val="AA4926"/>
                </a:solidFill>
                <a:effectLst/>
              </a:rPr>
              <a:t>data </a:t>
            </a:r>
            <a:r>
              <a:rPr lang="en" altLang="zh-CN" sz="1200" dirty="0"/>
              <a:t>= json.dumps(body)</a:t>
            </a:r>
            <a:r>
              <a:rPr lang="en" altLang="zh-CN" sz="1200" dirty="0">
                <a:solidFill>
                  <a:srgbClr val="CC7832"/>
                </a:solidFill>
                <a:effectLst/>
              </a:rPr>
              <a:t>, </a:t>
            </a:r>
            <a:r>
              <a:rPr lang="en" altLang="zh-CN" sz="1200" dirty="0">
                <a:solidFill>
                  <a:srgbClr val="AA4926"/>
                </a:solidFill>
                <a:effectLst/>
              </a:rPr>
              <a:t>headers </a:t>
            </a:r>
            <a:r>
              <a:rPr lang="en" altLang="zh-CN" sz="1200" dirty="0"/>
              <a:t>= headers)</a:t>
            </a:r>
            <a:br>
              <a:rPr lang="en" altLang="zh-CN" sz="1200" dirty="0"/>
            </a:br>
            <a:r>
              <a:rPr lang="en" altLang="zh-CN" sz="1200" dirty="0"/>
              <a:t>    </a:t>
            </a:r>
            <a:r>
              <a:rPr lang="en" altLang="zh-CN" sz="1200" dirty="0">
                <a:solidFill>
                  <a:srgbClr val="8888C6"/>
                </a:solidFill>
                <a:effectLst/>
              </a:rPr>
              <a:t>print</a:t>
            </a:r>
            <a:r>
              <a:rPr lang="en" altLang="zh-CN" sz="1200" dirty="0"/>
              <a:t>(json.dumps(response.json()</a:t>
            </a:r>
            <a:r>
              <a:rPr lang="en" altLang="zh-CN" sz="1200" dirty="0">
                <a:solidFill>
                  <a:srgbClr val="CC7832"/>
                </a:solidFill>
                <a:effectLst/>
              </a:rPr>
              <a:t>, </a:t>
            </a:r>
            <a:r>
              <a:rPr lang="en" altLang="zh-CN" sz="1200" dirty="0">
                <a:solidFill>
                  <a:srgbClr val="AA4926"/>
                </a:solidFill>
                <a:effectLst/>
              </a:rPr>
              <a:t>ensure_ascii</a:t>
            </a:r>
            <a:r>
              <a:rPr lang="en" altLang="zh-CN" sz="1200" dirty="0"/>
              <a:t>=</a:t>
            </a:r>
            <a:r>
              <a:rPr lang="en" altLang="zh-CN" sz="1200" dirty="0">
                <a:solidFill>
                  <a:srgbClr val="CC7832"/>
                </a:solidFill>
                <a:effectLst/>
              </a:rPr>
              <a:t>False</a:t>
            </a:r>
            <a:r>
              <a:rPr lang="en" altLang="zh-CN" sz="1200" dirty="0"/>
              <a:t>))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082456-BFE3-C24F-9E95-E6A7B395D4C2}"/>
              </a:ext>
            </a:extLst>
          </p:cNvPr>
          <p:cNvSpPr txBox="1"/>
          <p:nvPr/>
        </p:nvSpPr>
        <p:spPr>
          <a:xfrm>
            <a:off x="926325" y="914587"/>
            <a:ext cx="4405762" cy="7934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60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第一步，获取鉴权，拿到</a:t>
            </a:r>
            <a:r>
              <a:rPr lang="en-US" altLang="zh-CN" dirty="0">
                <a:solidFill>
                  <a:schemeClr val="tx1"/>
                </a:solidFill>
              </a:rPr>
              <a:t>token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第二步，查询音频转写任务结果</a:t>
            </a:r>
          </a:p>
        </p:txBody>
      </p:sp>
    </p:spTree>
    <p:extLst>
      <p:ext uri="{BB962C8B-B14F-4D97-AF65-F5344CB8AC3E}">
        <p14:creationId xmlns:p14="http://schemas.microsoft.com/office/powerpoint/2010/main" val="1498891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9D4751-9BC3-7F47-81EB-1764EAAA98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080366-8EFA-0249-84CB-BCE5B3063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332810"/>
            <a:ext cx="7767262" cy="276999"/>
          </a:xfrm>
        </p:spPr>
        <p:txBody>
          <a:bodyPr/>
          <a:lstStyle/>
          <a:p>
            <a:r>
              <a:rPr lang="zh-CN" altLang="en-US" dirty="0"/>
              <a:t>实验结果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AE58DF-428D-C746-B97B-EADCB479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" y="2546736"/>
            <a:ext cx="9144000" cy="6521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4F5FD2-21A1-8044-BB88-2164BDF95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90" y="1348202"/>
            <a:ext cx="9144000" cy="45949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342AE4-20CE-6C48-B72F-CCE78DE3FB47}"/>
              </a:ext>
            </a:extLst>
          </p:cNvPr>
          <p:cNvSpPr txBox="1"/>
          <p:nvPr/>
        </p:nvSpPr>
        <p:spPr>
          <a:xfrm>
            <a:off x="539552" y="870476"/>
            <a:ext cx="4405762" cy="424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60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、创建音频转写任务，获取</a:t>
            </a:r>
            <a:r>
              <a:rPr lang="en-US" altLang="zh-CN" dirty="0">
                <a:solidFill>
                  <a:schemeClr val="tx1"/>
                </a:solidFill>
              </a:rPr>
              <a:t>task_id</a:t>
            </a:r>
            <a:r>
              <a:rPr lang="zh-CN" altLang="en-US" dirty="0">
                <a:solidFill>
                  <a:schemeClr val="tx1"/>
                </a:solidFill>
              </a:rPr>
              <a:t>结果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D20588-5D5C-B249-9385-FADC89C2FFA3}"/>
              </a:ext>
            </a:extLst>
          </p:cNvPr>
          <p:cNvSpPr txBox="1"/>
          <p:nvPr/>
        </p:nvSpPr>
        <p:spPr>
          <a:xfrm>
            <a:off x="539552" y="2006618"/>
            <a:ext cx="4405762" cy="424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60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、根据</a:t>
            </a:r>
            <a:r>
              <a:rPr lang="en-US" altLang="zh-CN" dirty="0">
                <a:solidFill>
                  <a:schemeClr val="tx1"/>
                </a:solidFill>
              </a:rPr>
              <a:t>task_id</a:t>
            </a:r>
            <a:r>
              <a:rPr lang="zh-CN" altLang="en-US" dirty="0">
                <a:solidFill>
                  <a:schemeClr val="tx1"/>
                </a:solidFill>
              </a:rPr>
              <a:t>查询音频转写任务结果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845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4645A4-7B22-C24E-8061-61F1FB737A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EF732D-1044-3E49-AE13-9655333CC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267494"/>
            <a:ext cx="7767262" cy="276999"/>
          </a:xfrm>
        </p:spPr>
        <p:txBody>
          <a:bodyPr/>
          <a:lstStyle/>
          <a:p>
            <a:r>
              <a:rPr kumimoji="1" lang="zh-CN" altLang="en-US"/>
              <a:t>音频分类任务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0D54EC-D96A-8949-9DC0-D81316C5BA66}"/>
              </a:ext>
            </a:extLst>
          </p:cNvPr>
          <p:cNvSpPr txBox="1"/>
          <p:nvPr/>
        </p:nvSpPr>
        <p:spPr>
          <a:xfrm>
            <a:off x="755576" y="1417588"/>
            <a:ext cx="76328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</a:rPr>
              <a:t>Urbansound8K </a:t>
            </a:r>
            <a:r>
              <a:rPr lang="zh-CN" altLang="en-US" sz="1600"/>
              <a:t>是目前应用较为广泛的用于自动城市环境声分类研究的公共数据集。这个数据集一共包含8732条已标注的声音片段(&lt;=4s)，包含10个分类：空调声、汽车鸣笛声、儿童玩耍声、狗叫声、钻孔声、引擎空转声、枪声、手提钻、警笛声和街道音乐声。</a:t>
            </a:r>
          </a:p>
          <a:p>
            <a:endParaRPr lang="zh-CN" altLang="en-US" sz="1600"/>
          </a:p>
          <a:p>
            <a:r>
              <a:rPr lang="zh-CN" altLang="en-US" sz="1600"/>
              <a:t>我们需要实现10种语音的分类：冷气机，汽车喇叭，儿童玩耍，狗吠声，钻孔，发动机空转，枪射击，手持式凿岩机，警笛，街头音乐</a:t>
            </a:r>
          </a:p>
          <a:p>
            <a:endParaRPr lang="zh-CN" altLang="en-US" sz="1600"/>
          </a:p>
          <a:p>
            <a:r>
              <a:rPr lang="zh-CN" altLang="en-US" sz="1600"/>
              <a:t>每个录音长度约为4s，被放在10个fold文件中。</a:t>
            </a:r>
          </a:p>
        </p:txBody>
      </p:sp>
    </p:spTree>
    <p:extLst>
      <p:ext uri="{BB962C8B-B14F-4D97-AF65-F5344CB8AC3E}">
        <p14:creationId xmlns:p14="http://schemas.microsoft.com/office/powerpoint/2010/main" val="275460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텍스트 개체 틀 1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处理音频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67544" y="987574"/>
            <a:ext cx="76147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音频处理工具   </a:t>
            </a:r>
            <a:r>
              <a:rPr lang="en-GB" altLang="zh-CN" b="1" dirty="0" err="1">
                <a:solidFill>
                  <a:srgbClr val="C00000"/>
                </a:solidFill>
              </a:rPr>
              <a:t>Librosa</a:t>
            </a:r>
            <a:r>
              <a:rPr lang="zh-CN" altLang="en-GB" b="1" dirty="0">
                <a:solidFill>
                  <a:srgbClr val="C00000"/>
                </a:solidFill>
              </a:rPr>
              <a:t>库</a:t>
            </a:r>
            <a:r>
              <a:rPr lang="en-US" altLang="zh-CN" b="1" dirty="0">
                <a:solidFill>
                  <a:srgbClr val="C00000"/>
                </a:solidFill>
              </a:rPr>
              <a:t>/</a:t>
            </a:r>
            <a:r>
              <a:rPr lang="en" altLang="zh-CN" b="1" dirty="0">
                <a:solidFill>
                  <a:srgbClr val="C00000"/>
                </a:solidFill>
              </a:rPr>
              <a:t>scipy</a:t>
            </a:r>
            <a:r>
              <a:rPr lang="zh-CN" altLang="en-US" b="1" dirty="0">
                <a:solidFill>
                  <a:srgbClr val="C00000"/>
                </a:solidFill>
              </a:rPr>
              <a:t>库中的</a:t>
            </a:r>
            <a:r>
              <a:rPr lang="en" altLang="zh-CN" b="1" dirty="0">
                <a:solidFill>
                  <a:srgbClr val="C00000"/>
                </a:solidFill>
              </a:rPr>
              <a:t>signal</a:t>
            </a:r>
            <a:r>
              <a:rPr lang="zh-CN" altLang="en-US" b="1" dirty="0">
                <a:solidFill>
                  <a:srgbClr val="C00000"/>
                </a:solidFill>
              </a:rPr>
              <a:t>模块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加载音频文件</a:t>
            </a:r>
            <a:r>
              <a:rPr lang="en-US" altLang="zh-CN" dirty="0"/>
              <a:t>/</a:t>
            </a:r>
            <a:r>
              <a:rPr lang="zh-CN" altLang="en-US" dirty="0"/>
              <a:t>波形数据</a:t>
            </a:r>
            <a:endParaRPr lang="en-US" altLang="zh-CN" dirty="0"/>
          </a:p>
          <a:p>
            <a:r>
              <a:rPr lang="en-GB" altLang="zh-CN" dirty="0" err="1"/>
              <a:t>librosa.load</a:t>
            </a:r>
            <a:r>
              <a:rPr lang="en-GB" altLang="zh-CN" dirty="0"/>
              <a:t>()</a:t>
            </a:r>
            <a:r>
              <a:rPr lang="zh-CN" altLang="en-US" dirty="0"/>
              <a:t>加载的音频文件，默认采样率（</a:t>
            </a:r>
            <a:r>
              <a:rPr lang="en-GB" altLang="zh-CN" dirty="0" err="1"/>
              <a:t>sr</a:t>
            </a:r>
            <a:r>
              <a:rPr lang="zh-CN" altLang="en-GB" dirty="0"/>
              <a:t>）</a:t>
            </a:r>
            <a:r>
              <a:rPr lang="zh-CN" altLang="en-US" dirty="0"/>
              <a:t>为</a:t>
            </a:r>
            <a:r>
              <a:rPr lang="en-US" altLang="zh-CN" dirty="0"/>
              <a:t>22050</a:t>
            </a:r>
            <a:r>
              <a:rPr lang="en-GB" altLang="zh-CN" dirty="0"/>
              <a:t>HZ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绘制波形图</a:t>
            </a:r>
            <a:endParaRPr lang="en-US" altLang="zh-CN" dirty="0"/>
          </a:p>
          <a:p>
            <a:r>
              <a:rPr lang="en-GB" altLang="zh-CN" dirty="0" err="1"/>
              <a:t>librosa.display.waveplot</a:t>
            </a:r>
            <a:r>
              <a:rPr lang="zh-CN" altLang="en-US" dirty="0"/>
              <a:t>绘制波形图，输入</a:t>
            </a:r>
            <a:r>
              <a:rPr lang="en-US" altLang="zh-CN" dirty="0" err="1"/>
              <a:t>numpy</a:t>
            </a:r>
            <a:r>
              <a:rPr lang="zh-CN" altLang="en-US" dirty="0"/>
              <a:t>数组和采样率</a:t>
            </a:r>
            <a:endParaRPr lang="en-GB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42" y="2234932"/>
            <a:ext cx="5956300" cy="50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32" y="3526149"/>
            <a:ext cx="5511800" cy="340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42" y="3906642"/>
            <a:ext cx="3454485" cy="1257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6241" y="3526149"/>
            <a:ext cx="5251783" cy="325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72032" y="2234932"/>
            <a:ext cx="342351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64EBDF-EBFD-4EB5-A155-CC8BA7502C21}"/>
              </a:ext>
            </a:extLst>
          </p:cNvPr>
          <p:cNvSpPr txBox="1"/>
          <p:nvPr/>
        </p:nvSpPr>
        <p:spPr>
          <a:xfrm>
            <a:off x="6732240" y="2175554"/>
            <a:ext cx="1944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建议：查看音频属性，根据实际采样率来加载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4645A4-7B22-C24E-8061-61F1FB737A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EF732D-1044-3E49-AE13-9655333CC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267494"/>
            <a:ext cx="7767262" cy="276999"/>
          </a:xfrm>
        </p:spPr>
        <p:txBody>
          <a:bodyPr/>
          <a:lstStyle/>
          <a:p>
            <a:r>
              <a:rPr kumimoji="1" lang="zh-CN" altLang="en-US"/>
              <a:t>音频分类任务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FE3E7C-8261-9948-9001-39F5B0B78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1059582"/>
            <a:ext cx="7700055" cy="21313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B747366-F54F-D644-B3BE-5C72B0D83286}"/>
              </a:ext>
            </a:extLst>
          </p:cNvPr>
          <p:cNvSpPr/>
          <p:nvPr/>
        </p:nvSpPr>
        <p:spPr>
          <a:xfrm>
            <a:off x="1403648" y="3309553"/>
            <a:ext cx="7128623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音频分类任务是一个模式识别任务：包括</a:t>
            </a:r>
            <a:r>
              <a:rPr lang="zh-CN" altLang="en-US" sz="1600" dirty="0">
                <a:solidFill>
                  <a:srgbClr val="C00000"/>
                </a:solidFill>
              </a:rPr>
              <a:t>特征选择</a:t>
            </a:r>
            <a:r>
              <a:rPr lang="zh-CN" altLang="en-US" sz="1600" dirty="0"/>
              <a:t>和</a:t>
            </a:r>
            <a:r>
              <a:rPr lang="zh-CN" altLang="en-US" sz="1600" dirty="0">
                <a:solidFill>
                  <a:srgbClr val="C00000"/>
                </a:solidFill>
              </a:rPr>
              <a:t>分类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/>
              <a:t>特征选择：</a:t>
            </a:r>
            <a:r>
              <a:rPr lang="en-US" altLang="zh-CN" sz="1600" dirty="0"/>
              <a:t>MFCC</a:t>
            </a:r>
            <a:r>
              <a:rPr lang="zh-CN" altLang="en-US" sz="1600" dirty="0"/>
              <a:t>、声谱图、其他组合特征；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/>
              <a:t>分类：线性分类器、神经网络模型</a:t>
            </a:r>
          </a:p>
        </p:txBody>
      </p:sp>
    </p:spTree>
    <p:extLst>
      <p:ext uri="{BB962C8B-B14F-4D97-AF65-F5344CB8AC3E}">
        <p14:creationId xmlns:p14="http://schemas.microsoft.com/office/powerpoint/2010/main" val="501560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4645A4-7B22-C24E-8061-61F1FB737A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EF732D-1044-3E49-AE13-9655333CC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flipH="1">
            <a:off x="688369" y="267494"/>
            <a:ext cx="7767262" cy="276999"/>
          </a:xfrm>
        </p:spPr>
        <p:txBody>
          <a:bodyPr/>
          <a:lstStyle/>
          <a:p>
            <a:r>
              <a:rPr kumimoji="1" lang="zh-CN" altLang="en-US"/>
              <a:t>音频分类任务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747366-F54F-D644-B3BE-5C72B0D83286}"/>
              </a:ext>
            </a:extLst>
          </p:cNvPr>
          <p:cNvSpPr/>
          <p:nvPr/>
        </p:nvSpPr>
        <p:spPr>
          <a:xfrm>
            <a:off x="1327008" y="1131590"/>
            <a:ext cx="7128623" cy="2345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/>
              <a:t>参考链接：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" altLang="zh-CN" sz="1600" dirty="0">
                <a:hlinkClick r:id="rId3"/>
              </a:rPr>
              <a:t>https://blog.csdn.net/datapad/article/details/114700341</a:t>
            </a:r>
            <a:endParaRPr lang="en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" altLang="zh-CN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" sz="1600" dirty="0"/>
              <a:t>比赛</a:t>
            </a:r>
            <a:r>
              <a:rPr kumimoji="1" lang="zh-CN" altLang="en-US" sz="1600" dirty="0"/>
              <a:t>链接：</a:t>
            </a:r>
            <a:endParaRPr kumimoji="1" lang="en-US" altLang="zh-CN" sz="1600" dirty="0"/>
          </a:p>
          <a:p>
            <a:pPr>
              <a:lnSpc>
                <a:spcPct val="150000"/>
              </a:lnSpc>
            </a:pPr>
            <a:r>
              <a:rPr kumimoji="1" lang="en" altLang="zh-CN" sz="1600" dirty="0">
                <a:hlinkClick r:id="rId4"/>
              </a:rPr>
              <a:t>https://www.kaggle.com</a:t>
            </a:r>
            <a:r>
              <a:rPr kumimoji="1" lang="zh-CN" altLang="en-US" sz="1600" dirty="0"/>
              <a:t> （</a:t>
            </a:r>
            <a:r>
              <a:rPr lang="zh-CN" altLang="en-US" dirty="0"/>
              <a:t>一个进行数据发掘和预测竞赛的在线平台，</a:t>
            </a:r>
            <a:r>
              <a:rPr lang="en" altLang="zh-CN" dirty="0"/>
              <a:t>Kaggle</a:t>
            </a:r>
            <a:r>
              <a:rPr lang="zh-CN" altLang="en-US" dirty="0"/>
              <a:t>官方每年还会举办一次大规模的竞赛，奖金高达一百万美金</a:t>
            </a:r>
            <a:r>
              <a:rPr kumimoji="1" lang="zh-CN" altLang="en-US" sz="16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75288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954652" y="270375"/>
            <a:ext cx="181800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 err="1">
                <a:solidFill>
                  <a:schemeClr val="bg1"/>
                </a:solidFill>
                <a:latin typeface="宋体"/>
                <a:cs typeface="宋体"/>
              </a:rPr>
              <a:t>实验报告</a:t>
            </a:r>
            <a:endParaRPr sz="2800" b="1" dirty="0">
              <a:solidFill>
                <a:schemeClr val="bg1"/>
              </a:solidFill>
              <a:latin typeface="宋体"/>
              <a:cs typeface="宋体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1060809"/>
            <a:ext cx="7937689" cy="3106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515"/>
              </a:spcBef>
            </a:pPr>
            <a:r>
              <a:rPr lang="zh-CN" altLang="en-US" sz="1600" b="1" dirty="0" err="1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实验任务</a:t>
            </a:r>
            <a:r>
              <a:rPr sz="1600" b="1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：</a:t>
            </a:r>
          </a:p>
          <a:p>
            <a:pPr marL="355600" indent="-342900">
              <a:lnSpc>
                <a:spcPct val="150000"/>
              </a:lnSpc>
              <a:spcBef>
                <a:spcPts val="4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提取任意一段不小于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10s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的</a:t>
            </a:r>
            <a:r>
              <a:rPr lang="en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wav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音频的</a:t>
            </a:r>
            <a:r>
              <a:rPr lang="zh-CN" altLang="en-US" sz="1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声谱图特征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和</a:t>
            </a:r>
            <a:r>
              <a:rPr lang="en" altLang="zh-CN" sz="1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MFCC</a:t>
            </a:r>
            <a:r>
              <a:rPr lang="zh-CN" altLang="en-US" sz="1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特征</a:t>
            </a:r>
            <a:endParaRPr lang="en-US" altLang="zh-CN" sz="16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  <a:cs typeface="等线"/>
            </a:endParaRPr>
          </a:p>
          <a:p>
            <a:pPr marL="355600" indent="-342900">
              <a:lnSpc>
                <a:spcPct val="150000"/>
              </a:lnSpc>
              <a:spcBef>
                <a:spcPts val="4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调用公开语音识别</a:t>
            </a:r>
            <a:r>
              <a:rPr lang="en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API</a:t>
            </a:r>
            <a:r>
              <a:rPr lang="zh-CN" altLang="e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，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完成语音识别任务</a:t>
            </a:r>
          </a:p>
          <a:p>
            <a:pPr marL="355600" indent="-342900">
              <a:lnSpc>
                <a:spcPct val="150000"/>
              </a:lnSpc>
              <a:spcBef>
                <a:spcPts val="4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使用深度学习方法，基于</a:t>
            </a:r>
            <a:r>
              <a:rPr lang="en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UrbanSound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8K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数据集完成音频分类任务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  <a:cs typeface="等线"/>
            </a:endParaRPr>
          </a:p>
          <a:p>
            <a:pPr marL="12700">
              <a:lnSpc>
                <a:spcPct val="15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说明：实验任务要求理解特征原理、成功运行代码，实验报告中应体现对算法原理、详细实验步骤，代码单独形成文档，包含完整的中文注释，每份实验报告都会阅读，所以请勿抄袭。</a:t>
            </a:r>
            <a:r>
              <a:rPr lang="zh-CN" altLang="en-US" sz="1200" u="sng" dirty="0">
                <a:latin typeface="DengXian" panose="02010600030101010101" pitchFamily="2" charset="-122"/>
                <a:ea typeface="DengXian" panose="02010600030101010101" pitchFamily="2" charset="-122"/>
                <a:cs typeface="等线"/>
              </a:rPr>
              <a:t>提交代码时不用附数据集。</a:t>
            </a:r>
            <a:endParaRPr lang="en-US" altLang="zh-CN" sz="1200" u="sng" dirty="0">
              <a:latin typeface="DengXian" panose="02010600030101010101" pitchFamily="2" charset="-122"/>
              <a:ea typeface="DengXian" panose="02010600030101010101" pitchFamily="2" charset="-122"/>
              <a:cs typeface="等线"/>
            </a:endParaRPr>
          </a:p>
          <a:p>
            <a:pPr marL="12700">
              <a:lnSpc>
                <a:spcPct val="15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zh-CN" altLang="en-US" sz="1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提交时间：</a:t>
            </a:r>
            <a:r>
              <a:rPr lang="en-US" altLang="zh-CN" sz="1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5</a:t>
            </a:r>
            <a:r>
              <a:rPr lang="zh-CN" altLang="en-US" sz="1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月</a:t>
            </a:r>
            <a:r>
              <a:rPr lang="en-US" altLang="zh-CN" sz="1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8</a:t>
            </a:r>
            <a:r>
              <a:rPr lang="zh-CN" altLang="en-US" sz="1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日中午</a:t>
            </a:r>
            <a:r>
              <a:rPr lang="en-US" altLang="zh-CN" sz="1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12</a:t>
            </a:r>
            <a:r>
              <a:rPr lang="zh-CN" altLang="en-US" sz="1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点之前</a:t>
            </a:r>
            <a:endParaRPr lang="en-US" altLang="zh-CN" sz="1600" b="1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zh-CN" altLang="en-US" sz="1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提交邮箱：</a:t>
            </a:r>
            <a:r>
              <a:rPr lang="en-US" altLang="zh-CN" sz="1600" b="1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1003699646@qq.com</a:t>
            </a:r>
          </a:p>
        </p:txBody>
      </p:sp>
    </p:spTree>
    <p:extLst>
      <p:ext uri="{BB962C8B-B14F-4D97-AF65-F5344CB8AC3E}">
        <p14:creationId xmlns:p14="http://schemas.microsoft.com/office/powerpoint/2010/main" val="299636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处理音频</a:t>
            </a:r>
          </a:p>
        </p:txBody>
      </p: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AA2F649C-54CF-4FAF-991B-F6AC37201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35" y="1275606"/>
            <a:ext cx="5435327" cy="34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D2B049D-619B-4E27-9E83-D3F8905A5B6B}"/>
              </a:ext>
            </a:extLst>
          </p:cNvPr>
          <p:cNvSpPr txBox="1"/>
          <p:nvPr/>
        </p:nvSpPr>
        <p:spPr>
          <a:xfrm>
            <a:off x="6588224" y="1851670"/>
            <a:ext cx="2232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奈奎斯特理论：采样频率至少为原始信号最高频率的两倍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2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53B471-0805-4B8D-B03A-B5E476F95D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393AF-86EE-4A34-966D-59203EBC4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894843FB-E2DD-47EE-A78F-1E38C7C02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3218" cy="473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83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89A267-81C6-435B-A368-BAAC5B9A4A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0E55E3-94A6-4860-A232-6E9F5E491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AAB5B-0979-4321-ADEC-076ACDF5450C}"/>
              </a:ext>
            </a:extLst>
          </p:cNvPr>
          <p:cNvSpPr txBox="1"/>
          <p:nvPr/>
        </p:nvSpPr>
        <p:spPr>
          <a:xfrm>
            <a:off x="323528" y="987574"/>
            <a:ext cx="8640960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400" b="1" dirty="0">
                <a:solidFill>
                  <a:srgbClr val="FF0000"/>
                </a:solidFill>
              </a:rPr>
              <a:t>时域特征：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/>
              <a:t>起音时间（Attack Time）：音符的能量包络在上上升阶段的时长。</a:t>
            </a:r>
            <a:endParaRPr lang="en-US" altLang="zh-CN" sz="1400" dirty="0"/>
          </a:p>
          <a:p>
            <a:pPr>
              <a:lnSpc>
                <a:spcPts val="2000"/>
              </a:lnSpc>
            </a:pPr>
            <a:r>
              <a:rPr lang="zh-CN" altLang="en-US" sz="1400" dirty="0"/>
              <a:t>过零率（Zero-Crossing Rate）：信号在一段时间通过零点的次数。</a:t>
            </a:r>
            <a:endParaRPr lang="en-US" altLang="zh-CN" sz="1400" dirty="0"/>
          </a:p>
          <a:p>
            <a:pPr>
              <a:lnSpc>
                <a:spcPts val="2000"/>
              </a:lnSpc>
            </a:pPr>
            <a:r>
              <a:rPr lang="zh-CN" altLang="en-US" sz="1400" dirty="0"/>
              <a:t>自相关（Autocorrelation）：信号与其沿时间轴位移后的版本之间的相似度。</a:t>
            </a:r>
            <a:endParaRPr lang="en-US" altLang="zh-CN" sz="1400" dirty="0"/>
          </a:p>
          <a:p>
            <a:pPr>
              <a:lnSpc>
                <a:spcPts val="2000"/>
              </a:lnSpc>
            </a:pPr>
            <a:r>
              <a:rPr lang="zh-CN" altLang="en-US" sz="1400" b="1" dirty="0">
                <a:solidFill>
                  <a:srgbClr val="FF0000"/>
                </a:solidFill>
              </a:rPr>
              <a:t>频域特征：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/>
              <a:t>频谱质心（Spectral Centroid）：信号在频谱中能量的集中点，可描述信号音色的明朗度。越亮的声音能量集中在高频部分。频谱质心的值就越大。</a:t>
            </a:r>
            <a:endParaRPr lang="en-US" altLang="zh-CN" sz="1400" dirty="0"/>
          </a:p>
          <a:p>
            <a:pPr>
              <a:lnSpc>
                <a:spcPts val="2000"/>
              </a:lnSpc>
            </a:pPr>
            <a:r>
              <a:rPr lang="zh-CN" altLang="en-US" sz="1400" dirty="0"/>
              <a:t>频谱平坦度（Spectral Flatness）：量化信号与噪声之间相似度的参数。信号的平坦度越大，那么信号是噪声的可能性越大。</a:t>
            </a:r>
            <a:endParaRPr lang="en-US" altLang="zh-CN" sz="1400" dirty="0"/>
          </a:p>
          <a:p>
            <a:pPr>
              <a:lnSpc>
                <a:spcPts val="2000"/>
              </a:lnSpc>
            </a:pPr>
            <a:r>
              <a:rPr lang="zh-CN" altLang="en-US" sz="1400" b="1" dirty="0">
                <a:solidFill>
                  <a:srgbClr val="FF0000"/>
                </a:solidFill>
              </a:rPr>
              <a:t>乐音特征：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/>
              <a:t>基音频率（Fundamental Frequency）：通常等于单音信号的音高对应的频率。</a:t>
            </a:r>
            <a:endParaRPr lang="en-US" altLang="zh-CN" sz="1400" dirty="0"/>
          </a:p>
          <a:p>
            <a:pPr>
              <a:lnSpc>
                <a:spcPts val="2000"/>
              </a:lnSpc>
            </a:pPr>
            <a:r>
              <a:rPr lang="zh-CN" altLang="en-US" sz="1400" dirty="0"/>
              <a:t>失谐度（inharmonicity）：表示信号的泛音频率与其基音的整数倍之间的偏移程度。</a:t>
            </a:r>
            <a:endParaRPr lang="en-US" altLang="zh-CN" sz="1400" dirty="0"/>
          </a:p>
          <a:p>
            <a:pPr>
              <a:lnSpc>
                <a:spcPts val="2000"/>
              </a:lnSpc>
            </a:pPr>
            <a:r>
              <a:rPr lang="zh-CN" altLang="en-US" sz="1400" b="1" dirty="0">
                <a:solidFill>
                  <a:srgbClr val="FF0000"/>
                </a:solidFill>
              </a:rPr>
              <a:t>感知特征：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sz="1400" dirty="0"/>
              <a:t>响度（Loudness）：信号强弱被人耳感觉到的主观感觉量，可以被理解为音量。</a:t>
            </a:r>
            <a:endParaRPr lang="en-US" altLang="zh-CN" sz="1400" dirty="0"/>
          </a:p>
          <a:p>
            <a:pPr>
              <a:lnSpc>
                <a:spcPts val="2000"/>
              </a:lnSpc>
            </a:pPr>
            <a:r>
              <a:rPr lang="zh-CN" altLang="en-US" sz="1400" dirty="0"/>
              <a:t>尖锐度（Sharpness）：信号的高频部分被人耳感觉到的能量。高频部分的能量越大则尖锐度越大。</a:t>
            </a:r>
          </a:p>
        </p:txBody>
      </p:sp>
    </p:spTree>
    <p:extLst>
      <p:ext uri="{BB962C8B-B14F-4D97-AF65-F5344CB8AC3E}">
        <p14:creationId xmlns:p14="http://schemas.microsoft.com/office/powerpoint/2010/main" val="165848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789A267-81C6-435B-A368-BAAC5B9A4A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0E55E3-94A6-4860-A232-6E9F5E491E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9EC4A2-81CE-4683-8130-644EFD0A2B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5021184" cy="5143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D8A323-DB91-40D1-990A-5DFA11E4028B}"/>
              </a:ext>
            </a:extLst>
          </p:cNvPr>
          <p:cNvSpPr txBox="1"/>
          <p:nvPr/>
        </p:nvSpPr>
        <p:spPr>
          <a:xfrm>
            <a:off x="5161518" y="1275606"/>
            <a:ext cx="373096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dirty="0"/>
              <a:t>在声音设计或者识别中，通常使用</a:t>
            </a:r>
            <a:r>
              <a:rPr lang="en-US" altLang="zh-CN" dirty="0"/>
              <a:t>ADSR</a:t>
            </a:r>
            <a:r>
              <a:rPr lang="zh-CN" altLang="en-US" dirty="0"/>
              <a:t>来描述一个声音的包络：</a:t>
            </a: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dirty="0"/>
              <a:t>A</a:t>
            </a:r>
            <a:r>
              <a:rPr lang="zh-CN" altLang="en-US" dirty="0"/>
              <a:t>：起音</a:t>
            </a: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dirty="0"/>
              <a:t>D</a:t>
            </a:r>
            <a:r>
              <a:rPr lang="zh-CN" altLang="en-US" dirty="0"/>
              <a:t>：衰减</a:t>
            </a: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dirty="0"/>
              <a:t>S</a:t>
            </a:r>
            <a:r>
              <a:rPr lang="zh-CN" altLang="en-US" dirty="0"/>
              <a:t>：延音</a:t>
            </a:r>
            <a:endParaRPr lang="en-US" altLang="zh-CN" dirty="0"/>
          </a:p>
          <a:p>
            <a:pPr>
              <a:lnSpc>
                <a:spcPts val="2000"/>
              </a:lnSpc>
            </a:pPr>
            <a:r>
              <a:rPr lang="en-US" altLang="zh-CN" dirty="0"/>
              <a:t>R</a:t>
            </a:r>
            <a:r>
              <a:rPr lang="zh-CN" altLang="en-US" dirty="0"/>
              <a:t>：释音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55D5671-C69C-4C53-8003-33C23AC79B68}"/>
              </a:ext>
            </a:extLst>
          </p:cNvPr>
          <p:cNvGrpSpPr/>
          <p:nvPr/>
        </p:nvGrpSpPr>
        <p:grpSpPr>
          <a:xfrm>
            <a:off x="5295120" y="2954748"/>
            <a:ext cx="3774051" cy="1630390"/>
            <a:chOff x="5295120" y="2954748"/>
            <a:chExt cx="3774051" cy="163039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747BF9A-B0D4-4BB3-9776-6B1D8EB65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120" y="2954748"/>
              <a:ext cx="3774051" cy="163039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62DED96-0C87-4DBF-97B4-E9621A28681F}"/>
                </a:ext>
              </a:extLst>
            </p:cNvPr>
            <p:cNvSpPr/>
            <p:nvPr/>
          </p:nvSpPr>
          <p:spPr>
            <a:xfrm>
              <a:off x="8460432" y="4371950"/>
              <a:ext cx="504056" cy="144016"/>
            </a:xfrm>
            <a:prstGeom prst="rect">
              <a:avLst/>
            </a:prstGeom>
            <a:solidFill>
              <a:srgbClr val="FEFDF9"/>
            </a:solidFill>
            <a:ln>
              <a:solidFill>
                <a:srgbClr val="FEFD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780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3505200" y="4834104"/>
            <a:ext cx="2133600" cy="259030"/>
          </a:xfrm>
          <a:prstGeom prst="rect">
            <a:avLst/>
          </a:prstGeom>
        </p:spPr>
        <p:txBody>
          <a:bodyPr/>
          <a:lstStyle/>
          <a:p>
            <a:fld id="{6D496982-6B67-48BF-BE88-CEE75E286A2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 flipH="1">
            <a:off x="688369" y="278527"/>
            <a:ext cx="7767262" cy="276999"/>
          </a:xfrm>
        </p:spPr>
        <p:txBody>
          <a:bodyPr/>
          <a:lstStyle/>
          <a:p>
            <a:r>
              <a:rPr lang="zh-CN" altLang="en-US" dirty="0"/>
              <a:t>音频特征</a:t>
            </a:r>
          </a:p>
        </p:txBody>
      </p:sp>
      <p:sp>
        <p:nvSpPr>
          <p:cNvPr id="9" name="矩形 8"/>
          <p:cNvSpPr/>
          <p:nvPr/>
        </p:nvSpPr>
        <p:spPr>
          <a:xfrm>
            <a:off x="755576" y="1077389"/>
            <a:ext cx="8060095" cy="869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</a:rPr>
              <a:t>声谱图特征（</a:t>
            </a:r>
            <a:r>
              <a:rPr lang="en-GB" altLang="zh-CN" b="1" dirty="0">
                <a:solidFill>
                  <a:srgbClr val="C00000"/>
                </a:solidFill>
              </a:rPr>
              <a:t>spectrogram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</a:rPr>
              <a:t>）</a:t>
            </a:r>
            <a:endParaRPr lang="en-US" altLang="zh-CN" b="1" dirty="0">
              <a:solidFill>
                <a:srgbClr val="C00000"/>
              </a:solidFill>
              <a:latin typeface="Helvetica Neue" panose="02000503000000020004" pitchFamily="2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</a:rPr>
              <a:t>梅尔频率倒谱系数 （</a:t>
            </a:r>
            <a:r>
              <a:rPr lang="en-GB" altLang="zh-CN" b="1" dirty="0">
                <a:solidFill>
                  <a:srgbClr val="C00000"/>
                </a:solidFill>
                <a:latin typeface="Helvetica Neue" panose="02000503000000020004" pitchFamily="2" charset="0"/>
              </a:rPr>
              <a:t>Mel-frequency cepstral coefficients </a:t>
            </a:r>
            <a:r>
              <a:rPr lang="zh-CN" altLang="en-GB" b="1" dirty="0">
                <a:solidFill>
                  <a:srgbClr val="C00000"/>
                </a:solidFill>
                <a:latin typeface="Helvetica Neue" panose="02000503000000020004" pitchFamily="2" charset="0"/>
              </a:rPr>
              <a:t>，</a:t>
            </a:r>
            <a:r>
              <a:rPr lang="en-GB" altLang="zh-CN" b="1" dirty="0">
                <a:solidFill>
                  <a:srgbClr val="C00000"/>
                </a:solidFill>
                <a:latin typeface="Helvetica Neue" panose="02000503000000020004" pitchFamily="2" charset="0"/>
              </a:rPr>
              <a:t>MFCC</a:t>
            </a:r>
            <a:r>
              <a:rPr lang="zh-CN" altLang="en-GB" b="1" dirty="0">
                <a:solidFill>
                  <a:srgbClr val="C00000"/>
                </a:solidFill>
                <a:latin typeface="Helvetica Neue" panose="02000503000000020004" pitchFamily="2" charset="0"/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593A89-28AD-7243-80DC-25FDA8FEEE69}"/>
              </a:ext>
            </a:extLst>
          </p:cNvPr>
          <p:cNvSpPr txBox="1"/>
          <p:nvPr/>
        </p:nvSpPr>
        <p:spPr>
          <a:xfrm>
            <a:off x="971600" y="2159408"/>
            <a:ext cx="7020272" cy="128330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在任意一个音频分析系统中，第一步就是提取特征。即我们需要把音频信号中具有辨识性的成分提取出来，然后把其他的乱七八糟的信息扔掉，例如背景噪声等。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851a12fdce4dd3f9e72ffb430d6b981bd0d25b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4601</Words>
  <Application>Microsoft Office PowerPoint</Application>
  <PresentationFormat>全屏显示(16:9)</PresentationFormat>
  <Paragraphs>278</Paragraphs>
  <Slides>42</Slides>
  <Notes>26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-apple-system</vt:lpstr>
      <vt:lpstr>Helvetica Neue</vt:lpstr>
      <vt:lpstr>맑은 고딕</vt:lpstr>
      <vt:lpstr>等线</vt:lpstr>
      <vt:lpstr>等线</vt:lpstr>
      <vt:lpstr>宋体</vt:lpstr>
      <vt:lpstr>造字工房悦圆（非商用）常规体</vt:lpstr>
      <vt:lpstr>Arial</vt:lpstr>
      <vt:lpstr>Tahoma</vt:lpstr>
      <vt:lpstr>Verdana</vt:lpstr>
      <vt:lpstr>Wingdings</vt:lpstr>
      <vt:lpstr>第一PPT，www.1ppt.com</vt:lpstr>
      <vt:lpstr>PowerPoint 演示文稿</vt:lpstr>
      <vt:lpstr>实验报告</vt:lpstr>
      <vt:lpstr>音频的波形图与频谱图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实验报告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信息内容安全实验课第一周</dc:title>
  <dc:creator>程枫</dc:creator>
  <cp:lastModifiedBy>xiong Emily</cp:lastModifiedBy>
  <cp:revision>350</cp:revision>
  <dcterms:created xsi:type="dcterms:W3CDTF">2014-02-18T09:33:00Z</dcterms:created>
  <dcterms:modified xsi:type="dcterms:W3CDTF">2024-03-21T00:45:27Z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1F06ED0CE033423CBBB9DE43A8AE5EF8</vt:lpwstr>
  </property>
</Properties>
</file>